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4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6" r:id="rId36"/>
    <p:sldId id="289" r:id="rId37"/>
    <p:sldId id="290" r:id="rId38"/>
    <p:sldId id="291" r:id="rId39"/>
    <p:sldId id="297" r:id="rId40"/>
    <p:sldId id="298" r:id="rId41"/>
    <p:sldId id="299" r:id="rId42"/>
    <p:sldId id="292" r:id="rId43"/>
    <p:sldId id="301" r:id="rId44"/>
    <p:sldId id="302" r:id="rId45"/>
    <p:sldId id="303" r:id="rId46"/>
    <p:sldId id="304" r:id="rId47"/>
    <p:sldId id="309" r:id="rId48"/>
    <p:sldId id="293" r:id="rId49"/>
    <p:sldId id="307" r:id="rId50"/>
    <p:sldId id="305" r:id="rId51"/>
    <p:sldId id="310" r:id="rId52"/>
    <p:sldId id="311" r:id="rId53"/>
    <p:sldId id="312" r:id="rId54"/>
    <p:sldId id="306" r:id="rId55"/>
    <p:sldId id="313" r:id="rId56"/>
    <p:sldId id="300" r:id="rId57"/>
    <p:sldId id="314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2" y="-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F9E33-007A-4044-8577-E7BCD4EAAC87}" type="datetimeFigureOut">
              <a:rPr lang="pt-BR" smtClean="0"/>
              <a:t>07/10/2019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3E768-1FD4-4A1E-A452-117246E4E7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79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E768-1FD4-4A1E-A452-117246E4E79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50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0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4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5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1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1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1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1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1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4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878BE-8654-8C46-821F-58D2D7CC412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20741-23D5-1448-8B58-4F0883DCDA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4.wdp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5.jpe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.png"/><Relationship Id="rId7" Type="http://schemas.openxmlformats.org/officeDocument/2006/relationships/image" Target="../media/image10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2.pn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0.jpeg"/><Relationship Id="rId4" Type="http://schemas.openxmlformats.org/officeDocument/2006/relationships/image" Target="../media/image115.jpeg"/><Relationship Id="rId9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2.png"/><Relationship Id="rId7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" y="0"/>
            <a:ext cx="9143998" cy="514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pt-BR"/>
          </a:p>
        </p:txBody>
      </p:sp>
      <p:sp>
        <p:nvSpPr>
          <p:cNvPr id="3" name="Triângulo retângulo 2"/>
          <p:cNvSpPr/>
          <p:nvPr/>
        </p:nvSpPr>
        <p:spPr>
          <a:xfrm>
            <a:off x="0" y="0"/>
            <a:ext cx="6493799" cy="51435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461926" y="1988051"/>
            <a:ext cx="5219726" cy="1131444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pt-BR" sz="3200" b="1" dirty="0">
                <a:latin typeface="Arial Narrow" panose="020B0606020202030204" pitchFamily="34" charset="0"/>
              </a:rPr>
              <a:t>ARQUITETURA E URBANISMO</a:t>
            </a:r>
          </a:p>
          <a:p>
            <a:pPr algn="ctr"/>
            <a:r>
              <a:rPr lang="pt-BR" sz="3200" b="1" dirty="0">
                <a:latin typeface="Arial Narrow" panose="020B0606020202030204" pitchFamily="34" charset="0"/>
              </a:rPr>
              <a:t>ANO 03 | </a:t>
            </a:r>
            <a:r>
              <a:rPr lang="pt-BR" sz="3200" dirty="0">
                <a:latin typeface="Arial Narrow" panose="020B0606020202030204" pitchFamily="34" charset="0"/>
              </a:rPr>
              <a:t>UNI RN </a:t>
            </a:r>
            <a:r>
              <a:rPr lang="pt-BR" sz="3200" b="1" dirty="0">
                <a:latin typeface="Arial Narrow" panose="020B0606020202030204" pitchFamily="34" charset="0"/>
              </a:rPr>
              <a:t>| 2018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462" y="111578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6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"/>
    </mc:Choice>
    <mc:Fallback xmlns="">
      <p:transition spd="slow" advTm="23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amilafurukava\Pictures\2018\CAPACITACOES DOCENTE\IMG-20180130-WA00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033" y="1208719"/>
            <a:ext cx="4652253" cy="22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199594" y="3441213"/>
            <a:ext cx="5774693" cy="167005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b="1" dirty="0"/>
              <a:t>CAPACITAÇÕES DOCENTES:</a:t>
            </a:r>
          </a:p>
          <a:p>
            <a:pPr algn="ctr"/>
            <a:r>
              <a:rPr lang="pt-BR" sz="1600" dirty="0"/>
              <a:t>COMO APRENDEMOS?</a:t>
            </a:r>
          </a:p>
          <a:p>
            <a:pPr algn="ctr"/>
            <a:r>
              <a:rPr lang="pt-BR" sz="1600" dirty="0"/>
              <a:t>METODOLOGIAS ATIVAS</a:t>
            </a:r>
          </a:p>
          <a:p>
            <a:pPr algn="ctr"/>
            <a:r>
              <a:rPr lang="pt-BR" sz="1600" dirty="0"/>
              <a:t>PLANOS DE ENSINO E PLANOS DE AULA</a:t>
            </a:r>
          </a:p>
          <a:p>
            <a:pPr algn="ctr"/>
            <a:r>
              <a:rPr lang="pt-BR" sz="1600" dirty="0"/>
              <a:t>PROJETOS INTEGRADORES</a:t>
            </a:r>
          </a:p>
          <a:p>
            <a:pPr algn="ctr"/>
            <a:r>
              <a:rPr lang="pt-BR" sz="1600" dirty="0"/>
              <a:t>INSTRUMENTOS DE AVALIAÇÃO</a:t>
            </a:r>
          </a:p>
        </p:txBody>
      </p:sp>
      <p:pic>
        <p:nvPicPr>
          <p:cNvPr id="7170" name="Picture 2" descr="H:\UNIRN\20182\SEMANA DE PEDAGOGICA_NOVOS ESPACOS DE ARQUITETURA_CAPACITACAO UNIRN 20182\IMG_20180801_1938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7" y="889854"/>
            <a:ext cx="4539745" cy="21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camilafurukava\Pictures\2018\CAPACITACOES DOCENTE\IMG-20180130-WA0023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7" y="2394856"/>
            <a:ext cx="3311897" cy="20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9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676572" y="715387"/>
            <a:ext cx="2367440" cy="43528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endParaRPr lang="pt-BR" sz="1900" b="1" dirty="0"/>
          </a:p>
          <a:p>
            <a:pPr algn="ctr"/>
            <a:r>
              <a:rPr lang="pt-BR" sz="1900" b="1" dirty="0"/>
              <a:t>INFRAESTRUTURA</a:t>
            </a:r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r>
              <a:rPr lang="pt-BR" sz="1900" dirty="0"/>
              <a:t>RETORNO DA COMISSÃO PRÓPRIA DE AVALIAÇÃO E DO ACOMPANHAMENTO ESTUDANTIL PELA COORDENAÇÃO</a:t>
            </a:r>
          </a:p>
          <a:p>
            <a:pPr algn="ctr"/>
            <a:r>
              <a:rPr lang="pt-BR" sz="1900" dirty="0"/>
              <a:t>DISCENTES/</a:t>
            </a:r>
          </a:p>
          <a:p>
            <a:pPr algn="ctr"/>
            <a:r>
              <a:rPr lang="pt-BR" sz="1900" dirty="0"/>
              <a:t>DOCENTES</a:t>
            </a:r>
          </a:p>
          <a:p>
            <a:pPr algn="ctr"/>
            <a:endParaRPr lang="pt-BR" sz="1900" b="1" dirty="0"/>
          </a:p>
        </p:txBody>
      </p:sp>
      <p:sp>
        <p:nvSpPr>
          <p:cNvPr id="2" name="Retângulo 1"/>
          <p:cNvSpPr/>
          <p:nvPr/>
        </p:nvSpPr>
        <p:spPr>
          <a:xfrm>
            <a:off x="1" y="141514"/>
            <a:ext cx="9144000" cy="562058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Retorno das ações de acompanhamento/controle </a:t>
            </a:r>
            <a:r>
              <a:rPr lang="pt-BR" b="1" dirty="0"/>
              <a:t>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1655" y="138982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00499" y="1036027"/>
            <a:ext cx="5995476" cy="3947600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r>
              <a:rPr lang="pt-BR" sz="1900" dirty="0"/>
              <a:t>Ateliê de concepção e projetação</a:t>
            </a:r>
          </a:p>
          <a:p>
            <a:pPr algn="ctr"/>
            <a:r>
              <a:rPr lang="pt-BR" sz="1900" dirty="0"/>
              <a:t>Ateliê de conforto ambiental e eficiência energética.</a:t>
            </a:r>
          </a:p>
          <a:p>
            <a:pPr algn="ctr"/>
            <a:r>
              <a:rPr lang="pt-BR" sz="1900" dirty="0"/>
              <a:t>Ateliê de modelagem, maquetes e protótipos</a:t>
            </a:r>
          </a:p>
          <a:p>
            <a:pPr algn="ctr"/>
            <a:r>
              <a:rPr lang="pt-BR" sz="1900" dirty="0"/>
              <a:t>Espaço garagem.</a:t>
            </a:r>
          </a:p>
          <a:p>
            <a:pPr algn="ctr"/>
            <a:r>
              <a:rPr lang="pt-BR" sz="1900" dirty="0"/>
              <a:t>Ateliê Escola Ubirajara Galvão</a:t>
            </a:r>
          </a:p>
          <a:p>
            <a:pPr algn="ctr"/>
            <a:r>
              <a:rPr lang="pt-BR" sz="1900" dirty="0"/>
              <a:t>Espaço João Maurício de Miranda</a:t>
            </a:r>
            <a:br>
              <a:rPr lang="pt-BR" sz="1900" dirty="0"/>
            </a:br>
            <a:r>
              <a:rPr lang="pt-BR" sz="1900" dirty="0"/>
              <a:t>Espaço Lina Bo Bardi </a:t>
            </a:r>
            <a:br>
              <a:rPr lang="pt-BR" sz="1900" dirty="0"/>
            </a:br>
            <a:r>
              <a:rPr lang="pt-BR" sz="1900" dirty="0"/>
              <a:t>Espaço Raquel </a:t>
            </a:r>
            <a:r>
              <a:rPr lang="pt-BR" sz="1900" dirty="0" err="1"/>
              <a:t>Rolnik</a:t>
            </a:r>
            <a:endParaRPr lang="pt-BR" sz="1900" dirty="0"/>
          </a:p>
          <a:p>
            <a:pPr algn="ctr"/>
            <a:r>
              <a:rPr lang="pt-BR" sz="1900" dirty="0"/>
              <a:t>Laboratório de Informática Lúcio Costa</a:t>
            </a:r>
          </a:p>
          <a:p>
            <a:pPr algn="ctr"/>
            <a:r>
              <a:rPr lang="pt-BR" sz="1900" dirty="0"/>
              <a:t>Laboratório de Instalações Elétricas</a:t>
            </a:r>
          </a:p>
          <a:p>
            <a:pPr algn="ctr"/>
            <a:r>
              <a:rPr lang="pt-BR" sz="1900" dirty="0"/>
              <a:t>Laboratório de Instalações Sanitárias</a:t>
            </a:r>
          </a:p>
          <a:p>
            <a:pPr algn="ctr"/>
            <a:r>
              <a:rPr lang="pt-BR" sz="1900" dirty="0"/>
              <a:t>Laboratório de materiais e técnicas construtivas</a:t>
            </a:r>
          </a:p>
          <a:p>
            <a:pPr algn="ctr"/>
            <a:r>
              <a:rPr lang="pt-BR" sz="1900" dirty="0"/>
              <a:t>Biblioteca</a:t>
            </a:r>
          </a:p>
        </p:txBody>
      </p:sp>
    </p:spTree>
    <p:extLst>
      <p:ext uri="{BB962C8B-B14F-4D97-AF65-F5344CB8AC3E}">
        <p14:creationId xmlns:p14="http://schemas.microsoft.com/office/powerpoint/2010/main" val="254225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676572" y="715387"/>
            <a:ext cx="2367440" cy="43528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endParaRPr lang="pt-BR" sz="1900" b="1" dirty="0"/>
          </a:p>
          <a:p>
            <a:pPr algn="ctr"/>
            <a:r>
              <a:rPr lang="pt-BR" sz="1900" b="1" dirty="0"/>
              <a:t>INFRAESTRUTURA</a:t>
            </a:r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r>
              <a:rPr lang="pt-BR" sz="1900" dirty="0"/>
              <a:t>RETORNO DA COMISSÃO PRÓPRIA DE AVALIAÇÃO E DO ACOMPANHAMENTO ESTUDANTIL PELA COORDENAÇÃO</a:t>
            </a:r>
          </a:p>
          <a:p>
            <a:pPr algn="ctr"/>
            <a:r>
              <a:rPr lang="pt-BR" sz="1900" dirty="0"/>
              <a:t>DISCENTES/</a:t>
            </a:r>
          </a:p>
          <a:p>
            <a:pPr algn="ctr"/>
            <a:r>
              <a:rPr lang="pt-BR" sz="1900" dirty="0"/>
              <a:t>DOCENTES</a:t>
            </a:r>
          </a:p>
          <a:p>
            <a:pPr algn="ctr"/>
            <a:endParaRPr lang="pt-BR" sz="1900" b="1" dirty="0"/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1655" y="138982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camilafurukava\Pictures\20182\INFRAESTRUTURA\IMG_2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561" y="1015610"/>
            <a:ext cx="3047619" cy="19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camilafurukava\Pictures\20182\INFRAESTRUTURA\IMG_2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00" y="2956495"/>
            <a:ext cx="3047619" cy="19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camilafurukava\Pictures\20182\INFRAESTRUTURA\IMG_21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561" y="2956495"/>
            <a:ext cx="3047619" cy="19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camilafurukava\Pictures\20182\INFRAESTRUTURA\IMG_21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00" y="1007962"/>
            <a:ext cx="3047619" cy="19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" y="141514"/>
            <a:ext cx="9144000" cy="562058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Retorno das ações de acompanhamento/controle </a:t>
            </a:r>
            <a:r>
              <a:rPr lang="pt-BR" b="1" dirty="0"/>
              <a:t>e avaliação do Projeto Político Pedagógico:</a:t>
            </a:r>
          </a:p>
        </p:txBody>
      </p:sp>
    </p:spTree>
    <p:extLst>
      <p:ext uri="{BB962C8B-B14F-4D97-AF65-F5344CB8AC3E}">
        <p14:creationId xmlns:p14="http://schemas.microsoft.com/office/powerpoint/2010/main" val="261993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9" name="Picture 13" descr="C:\Users\camilafurukava\Pictures\20182\INFRAESTRUTURA\IMG_21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610" y="671820"/>
            <a:ext cx="3047619" cy="10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34655" y="704477"/>
            <a:ext cx="2367440" cy="43528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endParaRPr lang="pt-BR" sz="1900" b="1" dirty="0"/>
          </a:p>
          <a:p>
            <a:pPr algn="ctr"/>
            <a:r>
              <a:rPr lang="pt-BR" sz="1900" b="1" dirty="0"/>
              <a:t>INFRAESTRUTURA</a:t>
            </a:r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r>
              <a:rPr lang="pt-BR" sz="1900" dirty="0"/>
              <a:t>RETORNO DA COMISSÃO PRÓPRIA DE AVALIAÇÃO E DO ACOMPANHAMENTO ESTUDANTIL PELA COORDENAÇÃO</a:t>
            </a:r>
          </a:p>
          <a:p>
            <a:pPr algn="ctr"/>
            <a:r>
              <a:rPr lang="pt-BR" sz="1900" dirty="0"/>
              <a:t>DISCENTES/</a:t>
            </a:r>
          </a:p>
          <a:p>
            <a:pPr algn="ctr"/>
            <a:r>
              <a:rPr lang="pt-BR" sz="1900" dirty="0"/>
              <a:t>DOCENTES</a:t>
            </a:r>
          </a:p>
          <a:p>
            <a:pPr algn="ctr"/>
            <a:endParaRPr lang="pt-BR" sz="1900" b="1" dirty="0"/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1655" y="138982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camilafurukava\Pictures\20182\INFRAESTRUTURA\IMG_21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24" y="2425763"/>
            <a:ext cx="3047619" cy="19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camilafurukava\Pictures\20182\INFRAESTRUTURA\IMG_21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364" y="671821"/>
            <a:ext cx="3047619" cy="172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camilafurukava\Pictures\20182\INFRAESTRUTURA\IMG_21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610" y="1761647"/>
            <a:ext cx="3047619" cy="174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:\Users\camilafurukava\Pictures\20182\INFRAESTRUTURA\IMG_21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841779" y="3600510"/>
            <a:ext cx="1521470" cy="137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camilafurukava\Pictures\20182\INFRAESTRUTURA\IMG_218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320076" y="3532706"/>
            <a:ext cx="1522286" cy="15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1" y="141514"/>
            <a:ext cx="9144000" cy="562058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Retorno das ações de acompanhamento/controle </a:t>
            </a:r>
            <a:r>
              <a:rPr lang="pt-BR" b="1" dirty="0"/>
              <a:t>e avaliação do Projeto Político Pedagógico:</a:t>
            </a:r>
          </a:p>
        </p:txBody>
      </p:sp>
    </p:spTree>
    <p:extLst>
      <p:ext uri="{BB962C8B-B14F-4D97-AF65-F5344CB8AC3E}">
        <p14:creationId xmlns:p14="http://schemas.microsoft.com/office/powerpoint/2010/main" val="354632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357257" y="704477"/>
            <a:ext cx="2544838" cy="42399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endParaRPr lang="pt-BR" sz="1900" b="1" dirty="0"/>
          </a:p>
          <a:p>
            <a:pPr algn="ctr"/>
            <a:r>
              <a:rPr lang="pt-BR" sz="1900" b="1" dirty="0" smtClean="0"/>
              <a:t>AVALIAÇÃO DOCENTE</a:t>
            </a:r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r>
              <a:rPr lang="pt-BR" sz="1900" dirty="0"/>
              <a:t>RETORNO DA COMISSÃO PRÓPRIA DE AVALIAÇÃO E DO ACOMPANHAMENTO ESTUDANTIL PELA COORDENAÇÃO</a:t>
            </a:r>
          </a:p>
          <a:p>
            <a:pPr algn="ctr"/>
            <a:r>
              <a:rPr lang="pt-BR" sz="1900" dirty="0"/>
              <a:t>DISCENTES/</a:t>
            </a:r>
          </a:p>
          <a:p>
            <a:pPr algn="ctr"/>
            <a:r>
              <a:rPr lang="pt-BR" sz="1900" dirty="0"/>
              <a:t>DOCENTES</a:t>
            </a:r>
          </a:p>
          <a:p>
            <a:pPr algn="ctr"/>
            <a:endParaRPr lang="pt-BR" sz="1900" b="1" dirty="0"/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6893" y="1521665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camilafurukava\Pictures\20182\RECONHECIMENTO DOCENTE_CPA\IMG_2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837292"/>
            <a:ext cx="4688114" cy="35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742" y="837292"/>
            <a:ext cx="468811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PROF. COM MÉRITO DE EXCELÊNCIA: </a:t>
            </a:r>
          </a:p>
          <a:p>
            <a:r>
              <a:rPr lang="pt-BR" dirty="0" smtClean="0"/>
              <a:t>SUERDA CAMPOS</a:t>
            </a:r>
          </a:p>
          <a:p>
            <a:r>
              <a:rPr lang="pt-BR" dirty="0" smtClean="0"/>
              <a:t>YURI SIMONINI</a:t>
            </a:r>
          </a:p>
          <a:p>
            <a:r>
              <a:rPr lang="pt-BR" dirty="0" smtClean="0"/>
              <a:t>SANDRA ALBINO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" y="141514"/>
            <a:ext cx="9144000" cy="562058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Retorno das ações de acompanhamento/controle </a:t>
            </a:r>
            <a:r>
              <a:rPr lang="pt-BR" b="1" dirty="0"/>
              <a:t>e avaliação do Projeto Político Pedagógico:</a:t>
            </a:r>
          </a:p>
        </p:txBody>
      </p:sp>
      <p:pic>
        <p:nvPicPr>
          <p:cNvPr id="15363" name="Picture 3" descr="C:\Users\camilafurukava\Pictures\2018\WhatsApp Images\DCIM\101APPLE\IMG_1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86162" y="1276019"/>
            <a:ext cx="3509822" cy="26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5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34655" y="704477"/>
            <a:ext cx="2367440" cy="4532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r>
              <a:rPr lang="pt-BR" sz="1900" b="1" dirty="0"/>
              <a:t>GRUPOS FOCAIS COORDENAÇÕES</a:t>
            </a:r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  <a:p>
            <a:pPr algn="ctr"/>
            <a:endParaRPr lang="pt-BR" sz="1900" b="1" dirty="0"/>
          </a:p>
        </p:txBody>
      </p:sp>
      <p:sp>
        <p:nvSpPr>
          <p:cNvPr id="2" name="Retângulo 1"/>
          <p:cNvSpPr/>
          <p:nvPr/>
        </p:nvSpPr>
        <p:spPr>
          <a:xfrm>
            <a:off x="64507" y="141514"/>
            <a:ext cx="8837588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C:\Users\camilafurukava\Pictures\20182\REVISÃO DO PDI\7d9b0e4d-1406-49a3-8fd3-31e3be96532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8" y="1631344"/>
            <a:ext cx="2629768" cy="249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9886" y="1774183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amilafurukava\Pictures\2018\WhatsApp Images\IMG-20180124-WA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949" y="718912"/>
            <a:ext cx="3856706" cy="43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94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038" y="135423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CAMILA~1\AppData\Local\Temp\IMG-0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11" y="723561"/>
            <a:ext cx="4827164" cy="30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camilafurukava\Pictures\20182\AÇÕES DE DIVULGAÇÃO DO CURSO_FEIRA DE CIENCIA DAS ESCOLAS PUBLICAS DO RN\IMG-0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524" y="1942406"/>
            <a:ext cx="4886474" cy="309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13175" y="739321"/>
            <a:ext cx="3961387" cy="10237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b="1" dirty="0"/>
              <a:t>EXPOSIÇÃO E APRESENTAÇÃO DE TRABALHOS NA FEIRA DE CIÊNCIAS DAS ESCOLAS PÚBLICAS DO RN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0" y="3741965"/>
            <a:ext cx="3961387" cy="7313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b="1" dirty="0"/>
              <a:t>MOSTRA DE PROFISSÕES NO COLÉGIO DAS NEVES</a:t>
            </a:r>
          </a:p>
        </p:txBody>
      </p:sp>
    </p:spTree>
    <p:extLst>
      <p:ext uri="{BB962C8B-B14F-4D97-AF65-F5344CB8AC3E}">
        <p14:creationId xmlns:p14="http://schemas.microsoft.com/office/powerpoint/2010/main" val="162852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038" y="135423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6" y="784364"/>
            <a:ext cx="4089268" cy="33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88686" y="4116122"/>
            <a:ext cx="3840908" cy="454336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pt-BR" sz="1000" dirty="0"/>
              <a:t>http://www.unirn.edu.br/2016/noticia/alunos-de-arquitetura-e-urbanismo-sao-aprovados-em-processos-seletivos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018" y="827116"/>
            <a:ext cx="4736968" cy="154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4153775" y="2371813"/>
            <a:ext cx="4720787" cy="454336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pt-BR" sz="1000" dirty="0"/>
              <a:t>http://www.unirn.edu.br/2016/noticia/professor-de-arquitetura-e-urbanismo-lancara-livro-nesta-quinta-feira-7</a:t>
            </a:r>
          </a:p>
        </p:txBody>
      </p:sp>
    </p:spTree>
    <p:extLst>
      <p:ext uri="{BB962C8B-B14F-4D97-AF65-F5344CB8AC3E}">
        <p14:creationId xmlns:p14="http://schemas.microsoft.com/office/powerpoint/2010/main" val="103141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038" y="135423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02" y="892629"/>
            <a:ext cx="4205347" cy="247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-78772" y="3367876"/>
            <a:ext cx="4569312" cy="454336"/>
          </a:xfrm>
          <a:prstGeom prst="rect">
            <a:avLst/>
          </a:prstGeom>
        </p:spPr>
        <p:txBody>
          <a:bodyPr lIns="145143" tIns="72571" rIns="145143" bIns="72571">
            <a:spAutoFit/>
          </a:bodyPr>
          <a:lstStyle/>
          <a:p>
            <a:r>
              <a:rPr lang="pt-BR" sz="1000" dirty="0"/>
              <a:t>http://www.unirn.edu.br/2016/noticia/alunos-de-arquitetura-e-urbanismo-participam-de-visitas-tecnicas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269" y="913519"/>
            <a:ext cx="4914489" cy="408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106978" y="4659851"/>
            <a:ext cx="4569312" cy="454336"/>
          </a:xfrm>
          <a:prstGeom prst="rect">
            <a:avLst/>
          </a:prstGeom>
        </p:spPr>
        <p:txBody>
          <a:bodyPr lIns="145143" tIns="72571" rIns="145143" bIns="72571">
            <a:spAutoFit/>
          </a:bodyPr>
          <a:lstStyle/>
          <a:p>
            <a:r>
              <a:rPr lang="pt-BR" sz="1000" dirty="0"/>
              <a:t>http://www.unirn.edu.br/2016/noticia/ii-semana-de-arquitetura-e-urbanismo-tem-inicio-nesta-segunda-feira-8</a:t>
            </a:r>
          </a:p>
        </p:txBody>
      </p:sp>
    </p:spTree>
    <p:extLst>
      <p:ext uri="{BB962C8B-B14F-4D97-AF65-F5344CB8AC3E}">
        <p14:creationId xmlns:p14="http://schemas.microsoft.com/office/powerpoint/2010/main" val="31538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038" y="158869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6" y="831399"/>
            <a:ext cx="5370287" cy="175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238044" y="2009983"/>
            <a:ext cx="3747793" cy="608224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pt-BR" sz="1000" dirty="0"/>
              <a:t>http://www.unirn.edu.br/2016/noticia/conferencia-de-abertura-da-especializacao-em-engenharia-civil-e-arquitetura-acontece-nesta-quarta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7" y="2629336"/>
            <a:ext cx="5676700" cy="233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707261" y="4344418"/>
            <a:ext cx="2912474" cy="608224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pt-BR" sz="1000" dirty="0"/>
              <a:t>http://www.unirn.edu.br/2016/noticia/curso-de-arquitetura-promove-diversas-atividades-durante-o-xviii-conic-</a:t>
            </a:r>
          </a:p>
        </p:txBody>
      </p:sp>
    </p:spTree>
    <p:extLst>
      <p:ext uri="{BB962C8B-B14F-4D97-AF65-F5344CB8AC3E}">
        <p14:creationId xmlns:p14="http://schemas.microsoft.com/office/powerpoint/2010/main" val="3358621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8" y="141514"/>
            <a:ext cx="5586387" cy="4880457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dirty="0"/>
              <a:t>OBJETIVO:</a:t>
            </a:r>
          </a:p>
          <a:p>
            <a:pPr algn="ctr">
              <a:lnSpc>
                <a:spcPct val="150000"/>
              </a:lnSpc>
            </a:pPr>
            <a:r>
              <a:rPr lang="pt-BR" sz="1700" dirty="0"/>
              <a:t>Desenvolver habilidades e competências na formação de um profissional generalista, dinâmico e competente, capaz de analisar, planejar, projetar, intervir e construir, tendo em vista a compreensão e a tradução das necessidades sociais de maneira criativa, exercendo sua prática com visão crítica, empatia, valorização e conservação do patrimônio construído, socioambiental e cultural, preparado para o exercício pleno da cidadania pautado pelo respeito aos direitos humanos e ao meio ambiente.</a:t>
            </a:r>
          </a:p>
          <a:p>
            <a:pPr algn="ctr">
              <a:lnSpc>
                <a:spcPct val="150000"/>
              </a:lnSpc>
            </a:pPr>
            <a:endParaRPr lang="pt-BR" sz="1700" dirty="0"/>
          </a:p>
          <a:p>
            <a:pPr algn="ctr">
              <a:lnSpc>
                <a:spcPct val="150000"/>
              </a:lnSpc>
            </a:pPr>
            <a:endParaRPr lang="pt-BR" sz="1700" dirty="0"/>
          </a:p>
        </p:txBody>
      </p:sp>
      <p:sp>
        <p:nvSpPr>
          <p:cNvPr id="3" name="Retângulo 2"/>
          <p:cNvSpPr/>
          <p:nvPr/>
        </p:nvSpPr>
        <p:spPr>
          <a:xfrm>
            <a:off x="5560582" y="1056843"/>
            <a:ext cx="3044776" cy="3870656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r>
              <a:rPr lang="pt-BR" sz="3800" dirty="0"/>
              <a:t>“pensar fazendo e fazer pensando”</a:t>
            </a:r>
          </a:p>
          <a:p>
            <a:endParaRPr lang="pt-BR" dirty="0" smtClean="0"/>
          </a:p>
          <a:p>
            <a:pPr algn="ctr"/>
            <a:r>
              <a:rPr lang="pt-BR" dirty="0" smtClean="0"/>
              <a:t>formatação </a:t>
            </a:r>
            <a:r>
              <a:rPr lang="pt-BR" dirty="0"/>
              <a:t>didático pedagógica </a:t>
            </a:r>
            <a:r>
              <a:rPr lang="pt-BR" dirty="0" smtClean="0"/>
              <a:t>do Curso de Arquitetura e Urbanismo – UNI-RN</a:t>
            </a:r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462" y="111578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68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038" y="170592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13" y="827314"/>
            <a:ext cx="4800870" cy="38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707" y="1023258"/>
            <a:ext cx="4203452" cy="328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905984" y="4304522"/>
            <a:ext cx="3968579" cy="746724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pt-BR" sz="1300" dirty="0"/>
              <a:t>http://www.unirn.edu.br/2016/noticia/alunos-de-arquitetura-produzem-desenhos-de-observacao-do-predio-da-reitoria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2388" y="4639133"/>
            <a:ext cx="4887802" cy="546669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r>
              <a:rPr lang="pt-BR" sz="1300" dirty="0"/>
              <a:t>http://www.unirn.edu.br/2016/noticia/joao-mauricio-fernandes-participa-de-aula-inaugural-do-curso-de-arquitetura</a:t>
            </a:r>
          </a:p>
        </p:txBody>
      </p:sp>
    </p:spTree>
    <p:extLst>
      <p:ext uri="{BB962C8B-B14F-4D97-AF65-F5344CB8AC3E}">
        <p14:creationId xmlns:p14="http://schemas.microsoft.com/office/powerpoint/2010/main" val="2367140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038" y="158869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" y="840377"/>
            <a:ext cx="7431477" cy="398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195965" y="4824549"/>
            <a:ext cx="2114132" cy="300448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r>
              <a:rPr lang="pt-BR" sz="1000" dirty="0"/>
              <a:t>http://www.caurn.gov.br/?p=9488</a:t>
            </a:r>
          </a:p>
        </p:txBody>
      </p:sp>
    </p:spTree>
    <p:extLst>
      <p:ext uri="{BB962C8B-B14F-4D97-AF65-F5344CB8AC3E}">
        <p14:creationId xmlns:p14="http://schemas.microsoft.com/office/powerpoint/2010/main" val="153993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5"/>
            <a:ext cx="9079492" cy="9784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latin typeface="+mj-lt"/>
              </a:rPr>
              <a:t>Ações de divulgação do Curso do UNI-RN: INICIAÇÃO CIENTÍFICA</a:t>
            </a:r>
          </a:p>
          <a:p>
            <a:pPr>
              <a:lnSpc>
                <a:spcPct val="150000"/>
              </a:lnSpc>
            </a:pPr>
            <a:r>
              <a:rPr lang="pt-BR" sz="1900" b="1" dirty="0">
                <a:latin typeface="+mj-lt"/>
              </a:rPr>
              <a:t>PARTICIPAÇÃO DE CONCURSOS ESTUDANTIS DE ARQUITETURA  E URBANISMO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219" y="363887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263408" y="-206375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+mj-lt"/>
            </a:endParaRPr>
          </a:p>
        </p:txBody>
      </p:sp>
      <p:sp>
        <p:nvSpPr>
          <p:cNvPr id="4" name="AutoShape 6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521439" y="11339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+mj-lt"/>
            </a:endParaRPr>
          </a:p>
        </p:txBody>
      </p:sp>
      <p:sp>
        <p:nvSpPr>
          <p:cNvPr id="5" name="AutoShape 8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779471" y="229054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+mj-lt"/>
            </a:endParaRPr>
          </a:p>
        </p:txBody>
      </p:sp>
      <p:sp>
        <p:nvSpPr>
          <p:cNvPr id="6" name="AutoShape 10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1037503" y="446768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+mj-lt"/>
            </a:endParaRPr>
          </a:p>
        </p:txBody>
      </p:sp>
      <p:pic>
        <p:nvPicPr>
          <p:cNvPr id="15371" name="Picture 11" descr="C:\Users\camilafurukava\Pictures\20182\concurso de projeto_nadine_misslene_paisagismo\b95cd9fc-1bba-4543-9008-199abbed4f6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325" y="1092330"/>
            <a:ext cx="2580319" cy="32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275748" y="3308410"/>
            <a:ext cx="3057674" cy="1377666"/>
          </a:xfrm>
          <a:prstGeom prst="rect">
            <a:avLst/>
          </a:prstGeom>
          <a:solidFill>
            <a:schemeClr val="bg1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Conferência Internacional de Psicologia Comunitária</a:t>
            </a:r>
          </a:p>
          <a:p>
            <a:pPr algn="ctr"/>
            <a:r>
              <a:rPr lang="pt-BR" sz="1600" b="1" dirty="0" err="1">
                <a:latin typeface="+mj-lt"/>
              </a:rPr>
              <a:t>Transdisciplinaridade</a:t>
            </a:r>
            <a:endParaRPr lang="pt-BR" sz="1600" b="1" dirty="0">
              <a:latin typeface="+mj-lt"/>
            </a:endParaRPr>
          </a:p>
          <a:p>
            <a:pPr algn="ctr"/>
            <a:r>
              <a:rPr lang="pt-BR" sz="1600" b="1" dirty="0">
                <a:latin typeface="+mj-lt"/>
              </a:rPr>
              <a:t>Yara Leite| </a:t>
            </a:r>
          </a:p>
          <a:p>
            <a:pPr algn="ctr"/>
            <a:r>
              <a:rPr lang="pt-BR" sz="1600" b="1" dirty="0">
                <a:latin typeface="+mj-lt"/>
              </a:rPr>
              <a:t>Grupo Lentes Urbanas</a:t>
            </a:r>
          </a:p>
        </p:txBody>
      </p:sp>
      <p:pic>
        <p:nvPicPr>
          <p:cNvPr id="15372" name="Picture 12" descr="C:\Users\camilafurukava\Pictures\20182\RESPONSABILIDADES SOCIAL E VOLUNTARIADO\VARIOS\8e13ad49-8ff9-4416-aa6e-2ac787eb36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846" y="1108400"/>
            <a:ext cx="2557291" cy="161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6438239" y="2726686"/>
            <a:ext cx="2516504" cy="1377666"/>
          </a:xfrm>
          <a:prstGeom prst="rect">
            <a:avLst/>
          </a:prstGeom>
          <a:solidFill>
            <a:schemeClr val="bg1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600" b="1" dirty="0">
                <a:latin typeface="+mj-lt"/>
              </a:rPr>
              <a:t>O sistema de espaços livres e a mobilidade urbana: Artigo| Camila Furukava, Veronica Garrido et </a:t>
            </a:r>
            <a:r>
              <a:rPr lang="pt-BR" sz="1600" b="1" dirty="0" err="1">
                <a:latin typeface="+mj-lt"/>
              </a:rPr>
              <a:t>all</a:t>
            </a:r>
            <a:r>
              <a:rPr lang="pt-BR" sz="1600" b="1" dirty="0">
                <a:latin typeface="+mj-lt"/>
              </a:rPr>
              <a:t>.</a:t>
            </a:r>
          </a:p>
        </p:txBody>
      </p:sp>
      <p:pic>
        <p:nvPicPr>
          <p:cNvPr id="15373" name="Picture 13" descr="C:\Users\camilafurukava\Pictures\20182\LENTES URBANAS\0227dfdd-1fac-4304-8b18-c9ebf1c89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0234" y="1092332"/>
            <a:ext cx="3381708" cy="21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" y="3681207"/>
            <a:ext cx="3540368" cy="1377666"/>
          </a:xfrm>
          <a:prstGeom prst="rect">
            <a:avLst/>
          </a:prstGeom>
          <a:solidFill>
            <a:schemeClr val="bg1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600" b="1" dirty="0" smtClean="0">
                <a:latin typeface="+mj-lt"/>
              </a:rPr>
              <a:t>Encontro </a:t>
            </a:r>
            <a:r>
              <a:rPr lang="pt-BR" sz="1600" b="1" dirty="0">
                <a:latin typeface="+mj-lt"/>
              </a:rPr>
              <a:t>Nacional de ensino de paisagismo em escolas de arquitetura e urbanismo</a:t>
            </a:r>
          </a:p>
          <a:p>
            <a:pPr algn="ctr"/>
            <a:r>
              <a:rPr lang="pt-BR" sz="1600" b="1" dirty="0">
                <a:latin typeface="+mj-lt"/>
              </a:rPr>
              <a:t>Concurso de Projeto Paisagístico: Nadine Leite</a:t>
            </a:r>
            <a:r>
              <a:rPr lang="pt-BR" sz="1600" b="1" dirty="0" smtClean="0">
                <a:latin typeface="+mj-lt"/>
              </a:rPr>
              <a:t>| </a:t>
            </a:r>
            <a:r>
              <a:rPr lang="pt-BR" sz="1600" b="1" dirty="0" err="1" smtClean="0">
                <a:latin typeface="+mj-lt"/>
              </a:rPr>
              <a:t>orient</a:t>
            </a:r>
            <a:r>
              <a:rPr lang="pt-BR" sz="1600" b="1" dirty="0" smtClean="0">
                <a:latin typeface="+mj-lt"/>
              </a:rPr>
              <a:t>. </a:t>
            </a:r>
            <a:r>
              <a:rPr lang="pt-BR" sz="1600" b="1" dirty="0" err="1">
                <a:latin typeface="+mj-lt"/>
              </a:rPr>
              <a:t>Misslene</a:t>
            </a:r>
            <a:r>
              <a:rPr lang="pt-BR" sz="1600" b="1" dirty="0">
                <a:latin typeface="+mj-lt"/>
              </a:rPr>
              <a:t> Pereira</a:t>
            </a:r>
          </a:p>
        </p:txBody>
      </p:sp>
    </p:spTree>
    <p:extLst>
      <p:ext uri="{BB962C8B-B14F-4D97-AF65-F5344CB8AC3E}">
        <p14:creationId xmlns:p14="http://schemas.microsoft.com/office/powerpoint/2010/main" val="2949915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5"/>
            <a:ext cx="9079492" cy="10237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divulgação do Curso do UNI-RN: </a:t>
            </a:r>
          </a:p>
          <a:p>
            <a:pPr>
              <a:lnSpc>
                <a:spcPct val="150000"/>
              </a:lnSpc>
            </a:pPr>
            <a:r>
              <a:rPr lang="pt-BR" sz="1900" b="1" dirty="0"/>
              <a:t>PARCERIAS PROFISSIONAIS E CAPACITAÇÕES DISCENTES E DOCENTES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795" y="320558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263408" y="-206375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521439" y="11339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779471" y="229054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1037503" y="446768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6" name="Picture 2" descr="C:\Users\camilafurukava\Pictures\20182\CURSO DE ACESSIBILIDADE_PARCERIA\IMG-20180609-WA0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6" y="1078419"/>
            <a:ext cx="4644571" cy="32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amilafurukava\Pictures\20182\CURSO DE ACESSIBILIDADE_PARCERIA\IMG-20180609-WA002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3" y="2685489"/>
            <a:ext cx="1505815" cy="22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4506" y="4421165"/>
            <a:ext cx="4861487" cy="700557"/>
          </a:xfrm>
          <a:prstGeom prst="rect">
            <a:avLst/>
          </a:prstGeom>
          <a:solidFill>
            <a:schemeClr val="bg1"/>
          </a:solidFill>
        </p:spPr>
        <p:txBody>
          <a:bodyPr wrap="none" lIns="145143" tIns="72571" rIns="145143" bIns="72571" rtlCol="0">
            <a:spAutoFit/>
          </a:bodyPr>
          <a:lstStyle/>
          <a:p>
            <a:r>
              <a:rPr lang="pt-BR" b="1" dirty="0"/>
              <a:t>PARCERIA| CURSO DE </a:t>
            </a:r>
            <a:r>
              <a:rPr lang="pt-BR" b="1" dirty="0" smtClean="0"/>
              <a:t>ACESSIBILIDADE</a:t>
            </a:r>
          </a:p>
          <a:p>
            <a:r>
              <a:rPr lang="pt-BR" b="1" dirty="0" smtClean="0"/>
              <a:t>Arq. </a:t>
            </a:r>
            <a:r>
              <a:rPr lang="pt-BR" dirty="0" err="1"/>
              <a:t>Thatyane</a:t>
            </a:r>
            <a:r>
              <a:rPr lang="pt-BR" dirty="0"/>
              <a:t> </a:t>
            </a:r>
            <a:r>
              <a:rPr lang="pt-BR" dirty="0" smtClean="0"/>
              <a:t>Morais e Arq. Alessandra Marinho</a:t>
            </a:r>
            <a:endParaRPr lang="pt-BR" b="1" dirty="0"/>
          </a:p>
        </p:txBody>
      </p:sp>
      <p:pic>
        <p:nvPicPr>
          <p:cNvPr id="7171" name="Picture 3" descr="C:\Users\camilafurukava\Pictures\20182\CURSO DE INTERIORES_OLGAPORTELA_PARCERIA\IMG-20180825-WA00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9453" y="1074725"/>
            <a:ext cx="3499481" cy="32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899451" y="4407877"/>
            <a:ext cx="3557476" cy="700557"/>
          </a:xfrm>
          <a:prstGeom prst="rect">
            <a:avLst/>
          </a:prstGeom>
          <a:solidFill>
            <a:schemeClr val="bg1"/>
          </a:solidFill>
        </p:spPr>
        <p:txBody>
          <a:bodyPr wrap="none" lIns="145143" tIns="72571" rIns="145143" bIns="72571" rtlCol="0">
            <a:spAutoFit/>
          </a:bodyPr>
          <a:lstStyle/>
          <a:p>
            <a:r>
              <a:rPr lang="pt-BR" b="1" dirty="0"/>
              <a:t>PARCERIA| CURSO DE </a:t>
            </a:r>
            <a:r>
              <a:rPr lang="pt-BR" b="1" dirty="0" smtClean="0"/>
              <a:t>INTERIORES</a:t>
            </a:r>
          </a:p>
          <a:p>
            <a:r>
              <a:rPr lang="pt-BR" dirty="0" smtClean="0"/>
              <a:t>Arq. Olga Portela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7300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63286"/>
            <a:ext cx="9079492" cy="5851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Responsabilidade Social e Voluntariado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503" y="80994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263408" y="-206375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521439" y="11339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779471" y="229054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1037503" y="446768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8674" name="Picture 2" descr="C:\Users\camilafurukava\Pictures\20182\RESPONSABILIDADES SOCIAL E VOLUNTARIADO\IMG-2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758" y="826975"/>
            <a:ext cx="5394365" cy="272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camilafurukava\Pictures\20182\RESPONSABILIDADES SOCIAL E VOLUNTARIADO\VARIOS\4222a761-9d1a-4276-8190-a046786b53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71" y="2694214"/>
            <a:ext cx="2755518" cy="23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857703" y="3592287"/>
            <a:ext cx="2638420" cy="1531554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/>
              <a:t>REUNIÃO DE ENGAJAMENTO </a:t>
            </a:r>
          </a:p>
          <a:p>
            <a:r>
              <a:rPr lang="pt-BR" dirty="0"/>
              <a:t>VOLUNTARIADO</a:t>
            </a:r>
          </a:p>
          <a:p>
            <a:r>
              <a:rPr lang="pt-BR" b="1" dirty="0"/>
              <a:t>REFORMA JUVINO BARRETO </a:t>
            </a:r>
          </a:p>
        </p:txBody>
      </p:sp>
      <p:pic>
        <p:nvPicPr>
          <p:cNvPr id="28676" name="Picture 4" descr="C:\Users\camilafurukava\Pictures\20182\RESPONSABILIDADES SOCIAL E VOLUNTARIADO\VARIOS\IMG-1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411" y="824539"/>
            <a:ext cx="3530821" cy="223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547411" y="3106298"/>
            <a:ext cx="3530821" cy="1531554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/>
              <a:t>ATELIÊ ESCOLA NO INSTITUTO </a:t>
            </a:r>
          </a:p>
          <a:p>
            <a:r>
              <a:rPr lang="pt-BR" b="1" dirty="0"/>
              <a:t>EDUCAR – GOLANDIN/PARNAMIRIM</a:t>
            </a:r>
          </a:p>
          <a:p>
            <a:r>
              <a:rPr lang="pt-BR" dirty="0"/>
              <a:t>PARCERIA PROJETUAL</a:t>
            </a:r>
          </a:p>
          <a:p>
            <a:r>
              <a:rPr lang="pt-BR" dirty="0"/>
              <a:t>VOLUNTARIADO</a:t>
            </a:r>
          </a:p>
        </p:txBody>
      </p:sp>
    </p:spTree>
    <p:extLst>
      <p:ext uri="{BB962C8B-B14F-4D97-AF65-F5344CB8AC3E}">
        <p14:creationId xmlns:p14="http://schemas.microsoft.com/office/powerpoint/2010/main" val="96660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63286"/>
            <a:ext cx="9079492" cy="7621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r>
              <a:rPr lang="pt-BR" sz="1900" b="1" dirty="0">
                <a:solidFill>
                  <a:schemeClr val="bg1"/>
                </a:solidFill>
              </a:rPr>
              <a:t>Incentivos a autonomia dos </a:t>
            </a:r>
            <a:r>
              <a:rPr lang="pt-BR" sz="1900" b="1" dirty="0" smtClean="0">
                <a:solidFill>
                  <a:schemeClr val="bg1"/>
                </a:solidFill>
              </a:rPr>
              <a:t>discentes: </a:t>
            </a:r>
          </a:p>
          <a:p>
            <a:r>
              <a:rPr lang="pt-BR" sz="2000" dirty="0" smtClean="0"/>
              <a:t>GRUPO </a:t>
            </a:r>
            <a:r>
              <a:rPr lang="pt-BR" sz="2000" dirty="0"/>
              <a:t>DE ESTUDOS DISCENTE| LENTES </a:t>
            </a:r>
            <a:r>
              <a:rPr lang="pt-BR" sz="2000" dirty="0" smtClean="0"/>
              <a:t>URBANAS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503" y="80994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263408" y="-206375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521439" y="11339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779471" y="229054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1037503" y="446768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689230" y="1004208"/>
            <a:ext cx="4290646" cy="4086099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700" dirty="0" smtClean="0"/>
              <a:t>O grupo, composto por alunos de </a:t>
            </a:r>
            <a:r>
              <a:rPr lang="pt-BR" sz="1700" b="1" dirty="0" smtClean="0"/>
              <a:t>Arquitetura, Direito, Psicologia e Engenharia </a:t>
            </a:r>
            <a:r>
              <a:rPr lang="pt-BR" sz="1700" dirty="0" smtClean="0"/>
              <a:t>Civil, é um projeto </a:t>
            </a:r>
            <a:r>
              <a:rPr lang="pt-BR" sz="1700" dirty="0"/>
              <a:t>de </a:t>
            </a:r>
            <a:r>
              <a:rPr lang="pt-BR" sz="1700" dirty="0" smtClean="0"/>
              <a:t>extensão intitulado </a:t>
            </a:r>
            <a:r>
              <a:rPr lang="pt-BR" sz="1700" dirty="0"/>
              <a:t>Lentes Urbanas em parceria com o grupo Tertúlia Literária, ambos do </a:t>
            </a:r>
            <a:r>
              <a:rPr lang="pt-BR" sz="1700" dirty="0" smtClean="0"/>
              <a:t>UNI-RN.</a:t>
            </a:r>
          </a:p>
          <a:p>
            <a:pPr algn="ctr"/>
            <a:endParaRPr lang="pt-BR" sz="1700" dirty="0" smtClean="0"/>
          </a:p>
          <a:p>
            <a:pPr algn="ctr"/>
            <a:r>
              <a:rPr lang="pt-BR" sz="1700" dirty="0" smtClean="0"/>
              <a:t>Ações do grupo que crescem a cada dia:</a:t>
            </a:r>
          </a:p>
          <a:p>
            <a:pPr marL="342900" indent="-342900" algn="ctr">
              <a:buAutoNum type="arabicPeriod"/>
            </a:pPr>
            <a:r>
              <a:rPr lang="pt-BR" sz="1700" b="1" dirty="0" smtClean="0"/>
              <a:t>Iniciação científica </a:t>
            </a:r>
            <a:r>
              <a:rPr lang="pt-BR" sz="1700" dirty="0" smtClean="0"/>
              <a:t>- artigos científicos;</a:t>
            </a:r>
          </a:p>
          <a:p>
            <a:pPr marL="342900" indent="-342900" algn="ctr">
              <a:buAutoNum type="arabicPeriod"/>
            </a:pPr>
            <a:r>
              <a:rPr lang="pt-BR" sz="1700" b="1" dirty="0" smtClean="0"/>
              <a:t>Estudos transdisciplinares </a:t>
            </a:r>
            <a:r>
              <a:rPr lang="pt-BR" sz="1700" dirty="0" smtClean="0"/>
              <a:t>contínuos ao longo do semestre;</a:t>
            </a:r>
          </a:p>
          <a:p>
            <a:pPr marL="342900" indent="-342900" algn="ctr">
              <a:buAutoNum type="arabicPeriod"/>
            </a:pPr>
            <a:r>
              <a:rPr lang="pt-BR" sz="1700" b="1" dirty="0" smtClean="0"/>
              <a:t>Produção de eventos </a:t>
            </a:r>
            <a:r>
              <a:rPr lang="pt-BR" sz="1700" dirty="0" smtClean="0"/>
              <a:t>para discutir temas relevantes: Semanas de urbanismo, Cortejo com Cascudo, formação de estudantes, dentre outros.</a:t>
            </a:r>
          </a:p>
          <a:p>
            <a:endParaRPr lang="pt-B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22" y="1004208"/>
            <a:ext cx="4539746" cy="41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69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63286"/>
            <a:ext cx="9079492" cy="7621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r>
              <a:rPr lang="pt-BR" sz="1900" b="1" dirty="0">
                <a:solidFill>
                  <a:schemeClr val="bg1"/>
                </a:solidFill>
              </a:rPr>
              <a:t>Incentivos a autonomia dos </a:t>
            </a:r>
            <a:r>
              <a:rPr lang="pt-BR" sz="1900" b="1" dirty="0" smtClean="0">
                <a:solidFill>
                  <a:schemeClr val="bg1"/>
                </a:solidFill>
              </a:rPr>
              <a:t>discentes: </a:t>
            </a:r>
          </a:p>
          <a:p>
            <a:r>
              <a:rPr lang="pt-BR" sz="2000" dirty="0" smtClean="0"/>
              <a:t>ESTRUTURAÇÃO DOS CENTROS ACADÊMICOS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503" y="80994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263408" y="-206375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521439" y="11339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779471" y="229054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1037503" y="446768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C:\Users\camilafurukava\Dropbox\2018\EXTENSÃO\ENCONTRO DE ESTUDANTES_FORMAÇÃO DO CAAU UNIRN\WhatsApp Image 2018-08-29 at 16.02.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50" y="101258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2350" y="4289416"/>
            <a:ext cx="756835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Mesa redonda: A importância e os passos para criação de Centros Acadêmicos </a:t>
            </a:r>
          </a:p>
          <a:p>
            <a:r>
              <a:rPr lang="pt-BR" dirty="0" smtClean="0"/>
              <a:t>de Arquitetura e Urbanismo - Diretório Acadêmico RN</a:t>
            </a:r>
            <a:endParaRPr lang="pt-BR" dirty="0"/>
          </a:p>
        </p:txBody>
      </p:sp>
      <p:pic>
        <p:nvPicPr>
          <p:cNvPr id="2051" name="Picture 3" descr="C:\Users\camilafurukava\Dropbox\2018\EXTENSÃO\ENCONTRO DE ESTUDANTES_FORMAÇÃO DO CAAU UNIRN\WhatsApp Image 2018-08-29 at 16.02.5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684" y="1012582"/>
            <a:ext cx="3600000" cy="20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822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63286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CONQUISTAS COLETIVAS</a:t>
            </a:r>
          </a:p>
        </p:txBody>
      </p:sp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503" y="80994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263408" y="-206375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521439" y="11339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779471" y="229054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0" descr="https://mail.google.com/mail/u/0?ui=2&amp;ik=91d286e59a&amp;attid=0.1.1&amp;permmsgid=msg-f:1615866344194476417&amp;th=166cb5e0fa388981&amp;view=fimg&amp;sz=s0-l75-ft&amp;attbid=ANGjdJ8fXSE3gfYUdFNtayMDo4CU1bpzCEXEfLGyI1oYp_81Yl9-TWLJOtQloJUW59f9gwNYpOozb7vy3nOLx2n3Ywv2VjPb3zCdwDoe4hRjxSCVugKkLIF0KntnZS8&amp;disp=emb"/>
          <p:cNvSpPr>
            <a:spLocks noChangeAspect="1" noChangeArrowheads="1"/>
          </p:cNvSpPr>
          <p:nvPr/>
        </p:nvSpPr>
        <p:spPr bwMode="auto">
          <a:xfrm>
            <a:off x="1037503" y="446768"/>
            <a:ext cx="516063" cy="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 descr="C:\Users\camilafurukava\Desktop\a42eea85-1667-425d-b406-01c322e8a3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446" y="729797"/>
            <a:ext cx="4774482" cy="42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54821" y="1556657"/>
            <a:ext cx="3402673" cy="248566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b="1" dirty="0"/>
              <a:t>1° LUGAR ENTRE AS IES PARTICULARES DO ESTADO DO RN</a:t>
            </a:r>
          </a:p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r>
              <a:rPr lang="pt-BR" sz="1900" dirty="0"/>
              <a:t>RUF – RANKING UNIVERSITÁRIO DA FOLHA DE SÃO PAULO 2018</a:t>
            </a:r>
          </a:p>
        </p:txBody>
      </p:sp>
    </p:spTree>
    <p:extLst>
      <p:ext uri="{BB962C8B-B14F-4D97-AF65-F5344CB8AC3E}">
        <p14:creationId xmlns:p14="http://schemas.microsoft.com/office/powerpoint/2010/main" val="135749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" y="0"/>
            <a:ext cx="9143998" cy="514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pt-BR"/>
          </a:p>
        </p:txBody>
      </p:sp>
      <p:sp>
        <p:nvSpPr>
          <p:cNvPr id="3" name="Triângulo retângulo 2"/>
          <p:cNvSpPr/>
          <p:nvPr/>
        </p:nvSpPr>
        <p:spPr>
          <a:xfrm>
            <a:off x="0" y="0"/>
            <a:ext cx="6493799" cy="51435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710337" y="1765315"/>
            <a:ext cx="4747994" cy="1531554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pPr algn="r"/>
            <a:r>
              <a:rPr lang="pt-BR" sz="3200" b="1" dirty="0">
                <a:latin typeface="Arial Narrow" panose="020B0606020202030204" pitchFamily="34" charset="0"/>
              </a:rPr>
              <a:t>ATIVIDADES ACADÊMICAS</a:t>
            </a:r>
          </a:p>
          <a:p>
            <a:pPr algn="r"/>
            <a:r>
              <a:rPr lang="pt-BR" sz="2900" b="1" dirty="0">
                <a:latin typeface="Arial Narrow" panose="020B0606020202030204" pitchFamily="34" charset="0"/>
              </a:rPr>
              <a:t>ARQUITETURA E URBANISMO</a:t>
            </a:r>
          </a:p>
          <a:p>
            <a:pPr algn="r"/>
            <a:r>
              <a:rPr lang="pt-BR" sz="2900" b="1" dirty="0">
                <a:latin typeface="Arial Narrow" panose="020B0606020202030204" pitchFamily="34" charset="0"/>
              </a:rPr>
              <a:t>ANO 03 | </a:t>
            </a:r>
            <a:r>
              <a:rPr lang="pt-BR" sz="2900" dirty="0">
                <a:latin typeface="Arial Narrow" panose="020B0606020202030204" pitchFamily="34" charset="0"/>
              </a:rPr>
              <a:t>UNI RN </a:t>
            </a:r>
            <a:r>
              <a:rPr lang="pt-BR" sz="2900" b="1" dirty="0">
                <a:latin typeface="Arial Narrow" panose="020B0606020202030204" pitchFamily="34" charset="0"/>
              </a:rPr>
              <a:t>| 2018.1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462" y="111578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"/>
    </mc:Choice>
    <mc:Fallback xmlns="">
      <p:transition spd="slow" advTm="237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2018.1 | AÇÕES DE ACOLHIMENTO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camilafurukava\Pictures\2018\RECEPCAO DOS ALUNOS 2018.1\1° PERÍODO\IMG-20180221-WA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292" y="810886"/>
            <a:ext cx="4476601" cy="21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camilafurukava\Pictures\2018\RECEPCAO DOS ALUNOS 2018.1\RECEPCAO\IMG_20180205_095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291" y="2792086"/>
            <a:ext cx="4490769" cy="21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camilafurukava\Pictures\2018\RECEPCAO DOS ALUNOS 2018.1\RECEPCAO\IMG_20180205_095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776" y="1512914"/>
            <a:ext cx="4232036" cy="26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57904" y="4154785"/>
            <a:ext cx="4039008" cy="1023723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dirty="0"/>
              <a:t>APRESENTAÇÃO DOS ALUNOS TODOS OS PERÍODOS</a:t>
            </a:r>
          </a:p>
          <a:p>
            <a:r>
              <a:rPr lang="pt-BR" sz="1900" dirty="0"/>
              <a:t>APRESENTAÇÃO DOS PROFESSORES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579131" y="878323"/>
            <a:ext cx="4039008" cy="7313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dirty="0"/>
              <a:t>RECEPÇÃO DA </a:t>
            </a:r>
          </a:p>
          <a:p>
            <a:r>
              <a:rPr lang="pt-BR" sz="1900" dirty="0"/>
              <a:t>TURMA INGRESSANTE 2018.1</a:t>
            </a:r>
          </a:p>
        </p:txBody>
      </p:sp>
    </p:spTree>
    <p:extLst>
      <p:ext uri="{BB962C8B-B14F-4D97-AF65-F5344CB8AC3E}">
        <p14:creationId xmlns:p14="http://schemas.microsoft.com/office/powerpoint/2010/main" val="194885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Para isso são planejadas atividades acadêmicas que contemplam:</a:t>
            </a:r>
          </a:p>
        </p:txBody>
      </p:sp>
      <p:sp>
        <p:nvSpPr>
          <p:cNvPr id="3" name="Retângulo 2"/>
          <p:cNvSpPr/>
          <p:nvPr/>
        </p:nvSpPr>
        <p:spPr>
          <a:xfrm>
            <a:off x="633847" y="1276659"/>
            <a:ext cx="8018218" cy="2485661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r>
              <a:rPr lang="pt-BR" sz="1900" dirty="0"/>
              <a:t>Ensino</a:t>
            </a:r>
          </a:p>
          <a:p>
            <a:pPr algn="ctr"/>
            <a:r>
              <a:rPr lang="pt-BR" sz="1900" dirty="0"/>
              <a:t>Iniciação científica</a:t>
            </a:r>
          </a:p>
          <a:p>
            <a:pPr algn="ctr"/>
            <a:r>
              <a:rPr lang="pt-BR" sz="1900" dirty="0"/>
              <a:t>Extensão, responsabilidade social e voluntariado</a:t>
            </a:r>
          </a:p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r>
              <a:rPr lang="pt-BR" sz="1900" dirty="0"/>
              <a:t>Ações de acompanhamento/controle e avaliação do Projeto Político Pedagógico</a:t>
            </a:r>
          </a:p>
          <a:p>
            <a:pPr algn="ctr"/>
            <a:r>
              <a:rPr lang="pt-BR" sz="1900" dirty="0"/>
              <a:t>Capacitações Docentes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462" y="111578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1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2018.1 | AÇÕES DE ACOLHIMENTO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962400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camilafurukava\Pictures\2018\RECEPCAO DOS ALUNOS 2018.1\PALESTRAS DE ABERTURA\IMG_20180219_090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262" y="810886"/>
            <a:ext cx="7825700" cy="32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60083" y="4027715"/>
            <a:ext cx="7041955" cy="731335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pPr algn="r"/>
            <a:r>
              <a:rPr lang="pt-BR" sz="1900" b="1" dirty="0"/>
              <a:t>SEMANA INAUGURAL: </a:t>
            </a:r>
            <a:r>
              <a:rPr lang="pt-BR" sz="1900" dirty="0"/>
              <a:t>ARQUITETURA E URBANISMO EM NATAL</a:t>
            </a:r>
          </a:p>
          <a:p>
            <a:pPr algn="r"/>
            <a:r>
              <a:rPr lang="pt-BR" sz="1900" dirty="0"/>
              <a:t>HAROLDO MARANHÃO| FELIPE BEZERRA E CARLOS RIBEIRO DANTAS</a:t>
            </a:r>
          </a:p>
        </p:txBody>
      </p:sp>
    </p:spTree>
    <p:extLst>
      <p:ext uri="{BB962C8B-B14F-4D97-AF65-F5344CB8AC3E}">
        <p14:creationId xmlns:p14="http://schemas.microsoft.com/office/powerpoint/2010/main" val="1580557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2018.1 | AÇÕES DE ACOLHIMENTO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4016829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6180" y="4027715"/>
            <a:ext cx="7715857" cy="731335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pPr algn="r"/>
            <a:r>
              <a:rPr lang="pt-BR" sz="1900" b="1" dirty="0"/>
              <a:t>SEMANA INAUGURAL: </a:t>
            </a:r>
            <a:r>
              <a:rPr lang="pt-BR" sz="1900" dirty="0"/>
              <a:t>A HISTÓRIA E A VIDA DO ALECRIM/NATAL</a:t>
            </a:r>
          </a:p>
          <a:p>
            <a:pPr algn="r"/>
            <a:r>
              <a:rPr lang="pt-BR" sz="1900" dirty="0"/>
              <a:t>HUDA ANDRADE, ANDRE ALVES| FLÁVIA ASSIS, YURI SIMONI, DERNEVAL SÁ</a:t>
            </a:r>
          </a:p>
        </p:txBody>
      </p:sp>
      <p:pic>
        <p:nvPicPr>
          <p:cNvPr id="1026" name="Picture 2" descr="C:\Users\camilafurukava\Pictures\2018\RECEPCAO DOS ALUNOS 2018.1\PALESTRAS DE ABERTURA\IMG_20180220_091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111" y="867654"/>
            <a:ext cx="7063621" cy="31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milafurukava\Pictures\2018\RECEPCAO DOS ALUNOS 2018.1\PALESTRAS DE ABERTURA\IMG-20180220-WA00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1032" y="2639786"/>
            <a:ext cx="1863506" cy="13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69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8985705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ARQUITETURA E URBANISMO | 2018.1 | O QUE ACONTECEU NO ENSINO?</a:t>
            </a:r>
          </a:p>
        </p:txBody>
      </p:sp>
      <p:pic>
        <p:nvPicPr>
          <p:cNvPr id="10242" name="Picture 2" descr="C:\Users\camilafurukava\Pictures\2018\COMUNICACAO VISUAL\MARCA_LORRAINE EGITO\IMG_20180328_0836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87" y="669132"/>
            <a:ext cx="4816524" cy="22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7410" y="2399906"/>
            <a:ext cx="4816523" cy="577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400" dirty="0" smtClean="0"/>
              <a:t>COMUNICAÇÃO VISUAL| PROF. SANDRA ALBINO</a:t>
            </a:r>
          </a:p>
          <a:p>
            <a:r>
              <a:rPr lang="pt-BR" sz="1400" dirty="0" smtClean="0"/>
              <a:t>PALESTRANTE: LORRAINE EGITO</a:t>
            </a:r>
            <a:endParaRPr lang="pt-BR" sz="1400" dirty="0"/>
          </a:p>
        </p:txBody>
      </p:sp>
      <p:pic>
        <p:nvPicPr>
          <p:cNvPr id="29698" name="Picture 2" descr="C:\Users\camilafurukava\Pictures\2018\PALESTRA SOBRE SOFTAWERS EM ARQUITETURA\IMG-20180524-WA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061" y="2254244"/>
            <a:ext cx="4396151" cy="22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233690" y="3798212"/>
            <a:ext cx="4816523" cy="7928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1400" dirty="0" smtClean="0"/>
              <a:t>EXPRESSÃO GRÁFICA: BIM| PROF. SANDRA ALBINO</a:t>
            </a:r>
          </a:p>
          <a:p>
            <a:pPr algn="r"/>
            <a:r>
              <a:rPr lang="pt-BR" sz="1400" dirty="0" smtClean="0"/>
              <a:t>PALESTRANTE: EMPRESA BENTLEY</a:t>
            </a:r>
          </a:p>
          <a:p>
            <a:pPr algn="r"/>
            <a:r>
              <a:rPr lang="pt-BR" sz="1400" dirty="0" smtClean="0"/>
              <a:t>SOFTWARES NA ARQUITETURA E URBANISMO</a:t>
            </a:r>
            <a:endParaRPr lang="pt-BR" sz="1400" dirty="0"/>
          </a:p>
        </p:txBody>
      </p:sp>
      <p:pic>
        <p:nvPicPr>
          <p:cNvPr id="29699" name="Picture 3" descr="C:\Users\camilafurukava\Pictures\2018\PALESTRA SOBRE SOFTAWERS EM ARQUITETURA\IMG-20180524-WA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478" y="726655"/>
            <a:ext cx="3276596" cy="16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camilafurukava\Pictures\2018\PALESTRA SOBRE ÉTICA NA ARQUITETURA_CAURN\IMG_20180321_1016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37" y="2905906"/>
            <a:ext cx="4333857" cy="21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92306" y="4550318"/>
            <a:ext cx="7862701" cy="577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400" dirty="0" smtClean="0"/>
              <a:t>INTRODUÇÃO À ARQUITETURA E URBANISMO| PROF. CAMILA FURUKAVA PALESTRANTE: CAU/RN</a:t>
            </a:r>
          </a:p>
          <a:p>
            <a:r>
              <a:rPr lang="pt-BR" sz="1400" dirty="0" smtClean="0"/>
              <a:t>CÓDIGO DE ÉTICA E O CONSELHO DE ARQUITETURA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912213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2018.1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amilafurukava\Pictures\2018\INTEGRAÇÃO\AULA DE CAMPO INTEGRADA\IMG-20180221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0" y="1022434"/>
            <a:ext cx="5386414" cy="34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amilafurukava\Pictures\2018\INTEGRAÇÃO\AULA DE CAMPO INTEGRADA\IMG-20180221-WA0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0547" y="2149929"/>
            <a:ext cx="3913688" cy="278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402539" y="1823358"/>
            <a:ext cx="3649232" cy="392781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pt-BR" sz="1600" b="1" dirty="0"/>
              <a:t>4° E 6° PERÍODO | BAIRRO DO ALECRIM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929" y="779136"/>
            <a:ext cx="5473500" cy="63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600" b="1" dirty="0"/>
              <a:t>AULAS DE CAMPO | </a:t>
            </a:r>
          </a:p>
          <a:p>
            <a:r>
              <a:rPr lang="pt-BR" sz="1600" b="1" dirty="0"/>
              <a:t>INTEGRAÇÃO HORIZONTAL E VERTICAL</a:t>
            </a:r>
          </a:p>
        </p:txBody>
      </p:sp>
    </p:spTree>
    <p:extLst>
      <p:ext uri="{BB962C8B-B14F-4D97-AF65-F5344CB8AC3E}">
        <p14:creationId xmlns:p14="http://schemas.microsoft.com/office/powerpoint/2010/main" val="763411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3546" y="174171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2018.1</a:t>
            </a: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amilafurukava\Pictures\2018\INTEGRAÇÃO\IMG_20180509_102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100" y="957997"/>
            <a:ext cx="5820869" cy="3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24129" y="958962"/>
            <a:ext cx="2874492" cy="383987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PROJETOS INTEGRADORES </a:t>
            </a:r>
            <a:r>
              <a:rPr lang="pt-BR" sz="1600" b="1" dirty="0"/>
              <a:t>| RESOLUÇÃO TRANSDISCIPLINAR DE PROBLEMAS |</a:t>
            </a:r>
          </a:p>
          <a:p>
            <a:pPr algn="ctr"/>
            <a:r>
              <a:rPr lang="pt-BR" sz="1600" b="1" dirty="0"/>
              <a:t>DIVERSOS PROFESSORES </a:t>
            </a:r>
          </a:p>
          <a:p>
            <a:pPr algn="ctr"/>
            <a:r>
              <a:rPr lang="pt-BR" sz="1600" b="1" dirty="0"/>
              <a:t>EM SALA |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ATELIÊ DE PROJETO</a:t>
            </a:r>
          </a:p>
          <a:p>
            <a:pPr algn="ctr"/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endParaRPr lang="pt-BR" sz="1600" b="1" dirty="0"/>
          </a:p>
          <a:p>
            <a:pPr algn="ctr"/>
            <a:endParaRPr lang="pt-BR" sz="16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457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camilafurukava\Pictures\2018\WhatsApp Images\DCIM\102APPLE\XQPQ65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7553" y="911712"/>
            <a:ext cx="15113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3546" y="174171"/>
            <a:ext cx="8990691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2018.1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camilafurukava\Pictures\2018\WhatsApp Images\DCIM\102APPLE\VQKX1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9652" y="994131"/>
            <a:ext cx="2917052" cy="19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milafurukava\Pictures\2018\WhatsApp Images\DCIM\102APPLE\PFIZ65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7350" y="2983961"/>
            <a:ext cx="3318021" cy="19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amilafurukava\Pictures\2018\WhatsApp Images\DCIM\102APPLE\XDWZ98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648" y="1215561"/>
            <a:ext cx="2731477" cy="17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1" y="3423631"/>
            <a:ext cx="2743531" cy="8852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600" dirty="0" smtClean="0"/>
              <a:t>PRÁTICA DE MAQUETES| ATELIÊ DE ESPAÇO E FORMA</a:t>
            </a:r>
          </a:p>
          <a:p>
            <a:r>
              <a:rPr lang="pt-BR" sz="1600" dirty="0" smtClean="0"/>
              <a:t>PROF. HAROLDO MARANHÃO</a:t>
            </a:r>
          </a:p>
        </p:txBody>
      </p:sp>
      <p:pic>
        <p:nvPicPr>
          <p:cNvPr id="3079" name="Picture 7" descr="C:\Users\camilafurukava\Pictures\2018\WhatsApp Images\DCIM\102APPLE\SUWH17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403" y="911712"/>
            <a:ext cx="1282700" cy="24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camilafurukava\Pictures\2018\WhatsApp Images\DCIM\100APPLE\JVNQ10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074" y="3022872"/>
            <a:ext cx="2880000" cy="1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036" y="692107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29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" y="141514"/>
            <a:ext cx="9143998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ENSINO| METODOLOGIAS ATIVAS E PRÁTICAS INOVADORAS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camilafurukava\Pictures\2018\WhatsApp Images\IMG-20180406-WA000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034190" y="-960039"/>
            <a:ext cx="3873500" cy="74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83646" y="4135545"/>
            <a:ext cx="7494970" cy="10237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dirty="0"/>
              <a:t>PRODUTOS DIVERSIFICADOS | INTRODUÇÃO AO PLANEJAMENTO E PROJETO URBANOS E REGIONAL | </a:t>
            </a:r>
          </a:p>
          <a:p>
            <a:r>
              <a:rPr lang="pt-BR" sz="1900" dirty="0"/>
              <a:t>PROF. MISSLENE PEREIRA</a:t>
            </a:r>
          </a:p>
        </p:txBody>
      </p:sp>
    </p:spTree>
    <p:extLst>
      <p:ext uri="{BB962C8B-B14F-4D97-AF65-F5344CB8AC3E}">
        <p14:creationId xmlns:p14="http://schemas.microsoft.com/office/powerpoint/2010/main" val="2773366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42581" y="3322498"/>
            <a:ext cx="3141531" cy="731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dirty="0"/>
              <a:t>PRODUTOS DIVERSIFICADOS | SIMULARQ DIGITAL</a:t>
            </a:r>
          </a:p>
        </p:txBody>
      </p:sp>
      <p:pic>
        <p:nvPicPr>
          <p:cNvPr id="4098" name="Picture 2" descr="C:\Users\camilafurukava\Pictures\2018\PROCESSO ENADE\SIMULADO 3 E 5 PERIODO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460" y="810886"/>
            <a:ext cx="6095238" cy="23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amilafurukava\Pictures\2018\PROCESSO ENADE\SIMULADO 3 E 5 PERIODO (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3299" y="2547257"/>
            <a:ext cx="5397501" cy="237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" y="141514"/>
            <a:ext cx="9143998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ENSINO| METODOLOGIAS ATIVAS E PRÁTICAS INOVADORAS</a:t>
            </a: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41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410200" y="669702"/>
            <a:ext cx="3727450" cy="445543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2200" b="1" dirty="0"/>
              <a:t>II SEMANAU | SEMANA DE ARQUITETURA E URBANISMO </a:t>
            </a:r>
            <a:r>
              <a:rPr lang="pt-BR" sz="2200" b="1" dirty="0" smtClean="0"/>
              <a:t>UNI-RN</a:t>
            </a:r>
          </a:p>
          <a:p>
            <a:endParaRPr lang="pt-BR" sz="2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SEMINÁRIO INTEGRADOR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PALESTRAS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MESAS REDONDAS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VISITAS TÉCNICAS  VIVÊNCIAS COLETIVAS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MOSTRA DE PRODUTOS PRODUZIDOS </a:t>
            </a:r>
            <a:r>
              <a:rPr lang="pt-BR" sz="1600" b="1" dirty="0" smtClean="0"/>
              <a:t>NAS </a:t>
            </a:r>
            <a:r>
              <a:rPr lang="pt-BR" sz="1600" b="1" dirty="0"/>
              <a:t>ATIVIDADES DE ENSINO </a:t>
            </a:r>
            <a:r>
              <a:rPr lang="pt-BR" sz="1600" b="1" dirty="0" smtClean="0"/>
              <a:t>DIFERENCIADAS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" y="141514"/>
            <a:ext cx="9143998" cy="5398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EXTENSÃO| METODOLOGIAS ATIVAS E PRÁTICAS </a:t>
            </a:r>
            <a:r>
              <a:rPr lang="pt-BR" sz="1900" b="1" dirty="0" smtClean="0"/>
              <a:t>INOVADORAS</a:t>
            </a:r>
            <a:endParaRPr lang="pt-BR" sz="1900" b="1" dirty="0"/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6" y="63212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amilafurukava\Pictures\2018\II SEMANAU\EXPOSIÇÃO DE MAQUETES\IMG_20180410_121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1" y="891884"/>
            <a:ext cx="2328472" cy="174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amilafurukava\Pictures\2018\II SEMANAU\EXPOSIÇÃO DE MAQUETES\IMG_20180410_1214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683" y="2711528"/>
            <a:ext cx="2538799" cy="16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amilafurukava\Pictures\2018\II SEMANAU\MOSTRA DE INTRODUCAO A ARQUITETURA\IMG_20180411_1732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9415" y="775199"/>
            <a:ext cx="1516249" cy="19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amilafurukava\Pictures\2018\II SEMANAU\MOSTRA DE INTRODUCAO A ARQUITETURA\IMG_20180411_1733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0" y="2110153"/>
            <a:ext cx="1600200" cy="22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7773" y="4368800"/>
            <a:ext cx="548400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Mostra de Maquetes | Prof. Haroldo Maranhão</a:t>
            </a:r>
          </a:p>
          <a:p>
            <a:r>
              <a:rPr lang="pt-BR" dirty="0" smtClean="0"/>
              <a:t>O que é arquitetura e urbanismo | Prof. Camila Furukava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1942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585613" y="1687340"/>
            <a:ext cx="2505774" cy="485114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2200" b="1" dirty="0"/>
              <a:t>II </a:t>
            </a:r>
            <a:r>
              <a:rPr lang="pt-BR" sz="2200" b="1" dirty="0" smtClean="0"/>
              <a:t>SEMANAU</a:t>
            </a:r>
          </a:p>
        </p:txBody>
      </p:sp>
      <p:sp>
        <p:nvSpPr>
          <p:cNvPr id="9" name="Retângulo 8"/>
          <p:cNvSpPr/>
          <p:nvPr/>
        </p:nvSpPr>
        <p:spPr>
          <a:xfrm>
            <a:off x="2" y="141514"/>
            <a:ext cx="9143998" cy="5398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EXTENSÃO| METODOLOGIAS ATIVAS E PRÁTICAS </a:t>
            </a:r>
            <a:r>
              <a:rPr lang="pt-BR" sz="1900" b="1" dirty="0" smtClean="0"/>
              <a:t>INOVADORAS</a:t>
            </a:r>
            <a:endParaRPr lang="pt-BR" sz="1900" b="1" dirty="0"/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6541" y="4143970"/>
            <a:ext cx="514572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Seminário de Integração Vertical</a:t>
            </a:r>
          </a:p>
          <a:p>
            <a:r>
              <a:rPr lang="pt-BR" dirty="0" smtClean="0"/>
              <a:t>2°, 4° e 6° período compartilhando produções </a:t>
            </a:r>
          </a:p>
          <a:p>
            <a:r>
              <a:rPr lang="pt-BR" dirty="0" smtClean="0"/>
              <a:t>Todos os professores do semestre</a:t>
            </a:r>
            <a:endParaRPr lang="pt-BR" dirty="0"/>
          </a:p>
        </p:txBody>
      </p:sp>
      <p:pic>
        <p:nvPicPr>
          <p:cNvPr id="5123" name="Picture 3" descr="C:\Users\camilafurukava\Pictures\2018\II SEMANAU\SEMINARIOS DE INTEGRACAO\IMG_20180409_0934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491" y="2381777"/>
            <a:ext cx="3600000" cy="16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amilafurukava\Pictures\2018\II SEMANAU\SEMINARIOS DE INTEGRACAO\IMG_20180409_114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491" y="896404"/>
            <a:ext cx="3600000" cy="14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amilafurukava\Pictures\2018\II SEMANAU\SEMINARIOS DE INTEGRACAO\IMG_20180410_1011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4641" y="896404"/>
            <a:ext cx="2977159" cy="31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camilafurukava\Pictures\2018\II SEMANAU\SEMINARIOS DE INTEGRACAO\IMG_20180410_0847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7087" y="2324627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7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633847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3" y="53030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80622" y="813643"/>
            <a:ext cx="8510148" cy="416304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b="1" dirty="0"/>
              <a:t>Reuniões Docentes: </a:t>
            </a:r>
          </a:p>
          <a:p>
            <a:pPr algn="ctr"/>
            <a:r>
              <a:rPr lang="pt-BR" sz="1700" dirty="0"/>
              <a:t>III Semana Pedagógica do Curso de Arquitetura e Urbanismo – </a:t>
            </a:r>
            <a:r>
              <a:rPr lang="pt-BR" sz="1700" dirty="0" err="1"/>
              <a:t>jan</a:t>
            </a:r>
            <a:r>
              <a:rPr lang="pt-BR" sz="1700" dirty="0"/>
              <a:t>/2018</a:t>
            </a:r>
          </a:p>
          <a:p>
            <a:pPr algn="ctr"/>
            <a:r>
              <a:rPr lang="pt-BR" sz="1700" dirty="0"/>
              <a:t>Março/2018</a:t>
            </a:r>
          </a:p>
          <a:p>
            <a:pPr algn="ctr"/>
            <a:r>
              <a:rPr lang="pt-BR" sz="1700" dirty="0"/>
              <a:t>Maio/2018</a:t>
            </a:r>
          </a:p>
          <a:p>
            <a:pPr algn="ctr"/>
            <a:r>
              <a:rPr lang="pt-BR" sz="1700" dirty="0"/>
              <a:t>IV Semana Pedagógica do Curso de Arquitetura e Urbanismo – </a:t>
            </a:r>
            <a:r>
              <a:rPr lang="pt-BR" sz="1700" dirty="0" err="1"/>
              <a:t>jul</a:t>
            </a:r>
            <a:r>
              <a:rPr lang="pt-BR" sz="1700" dirty="0"/>
              <a:t>/2018</a:t>
            </a:r>
          </a:p>
          <a:p>
            <a:pPr algn="ctr"/>
            <a:r>
              <a:rPr lang="pt-BR" sz="1700" dirty="0"/>
              <a:t>Setembro/2018</a:t>
            </a:r>
          </a:p>
          <a:p>
            <a:pPr algn="ctr"/>
            <a:r>
              <a:rPr lang="pt-BR" sz="1700" dirty="0"/>
              <a:t>Outubro/2018</a:t>
            </a:r>
            <a:endParaRPr lang="pt-BR" sz="1700" b="1" dirty="0"/>
          </a:p>
          <a:p>
            <a:pPr algn="ctr"/>
            <a:r>
              <a:rPr lang="pt-BR" sz="1900" b="1" dirty="0"/>
              <a:t>Reuniões discentes:</a:t>
            </a:r>
          </a:p>
          <a:p>
            <a:pPr algn="ctr"/>
            <a:r>
              <a:rPr lang="pt-BR" sz="1700" dirty="0"/>
              <a:t>Semana de integração vertical – grupo focal discentes/docentes – </a:t>
            </a:r>
            <a:r>
              <a:rPr lang="pt-BR" sz="1700" dirty="0" err="1"/>
              <a:t>jun</a:t>
            </a:r>
            <a:r>
              <a:rPr lang="pt-BR" sz="1700" dirty="0"/>
              <a:t>/2018</a:t>
            </a:r>
          </a:p>
          <a:p>
            <a:pPr algn="ctr"/>
            <a:r>
              <a:rPr lang="pt-BR" sz="1700" dirty="0"/>
              <a:t>Semana de integração vertical – grupo focal discentes/docentes – set/2018</a:t>
            </a:r>
          </a:p>
          <a:p>
            <a:pPr algn="ctr"/>
            <a:r>
              <a:rPr lang="pt-BR" sz="1700" dirty="0"/>
              <a:t>Outubro/2018</a:t>
            </a:r>
          </a:p>
          <a:p>
            <a:pPr algn="ctr"/>
            <a:r>
              <a:rPr lang="pt-BR" sz="1900" b="1" dirty="0"/>
              <a:t>Reuniões do Núcleo Docente Estruturante:</a:t>
            </a:r>
          </a:p>
          <a:p>
            <a:pPr algn="ctr"/>
            <a:r>
              <a:rPr lang="pt-BR" sz="1700" dirty="0"/>
              <a:t>Abril/2018</a:t>
            </a:r>
          </a:p>
          <a:p>
            <a:pPr algn="ctr"/>
            <a:r>
              <a:rPr lang="pt-BR" sz="1700" dirty="0"/>
              <a:t>Setembro/2018</a:t>
            </a:r>
          </a:p>
          <a:p>
            <a:pPr algn="ctr"/>
            <a:r>
              <a:rPr lang="pt-BR" sz="1700" dirty="0"/>
              <a:t>Outubro/2018</a:t>
            </a:r>
          </a:p>
        </p:txBody>
      </p:sp>
    </p:spTree>
    <p:extLst>
      <p:ext uri="{BB962C8B-B14F-4D97-AF65-F5344CB8AC3E}">
        <p14:creationId xmlns:p14="http://schemas.microsoft.com/office/powerpoint/2010/main" val="1593084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045199" y="990961"/>
            <a:ext cx="2976337" cy="3685990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2200" b="1" dirty="0"/>
              <a:t>II </a:t>
            </a:r>
            <a:r>
              <a:rPr lang="pt-BR" sz="2200" b="1" dirty="0" smtClean="0"/>
              <a:t>SEMANAU</a:t>
            </a:r>
          </a:p>
          <a:p>
            <a:pPr algn="r"/>
            <a:r>
              <a:rPr lang="pt-BR" sz="1600" dirty="0" smtClean="0"/>
              <a:t>Debate </a:t>
            </a:r>
            <a:r>
              <a:rPr lang="pt-BR" sz="1600" dirty="0"/>
              <a:t>sobre seminário de integração vertical</a:t>
            </a:r>
          </a:p>
          <a:p>
            <a:pPr algn="r"/>
            <a:endParaRPr lang="pt-BR" sz="1600" dirty="0" smtClean="0"/>
          </a:p>
          <a:p>
            <a:pPr algn="r"/>
            <a:r>
              <a:rPr lang="pt-BR" sz="1600" dirty="0" smtClean="0"/>
              <a:t>Palestra: Projeto </a:t>
            </a:r>
            <a:r>
              <a:rPr lang="pt-BR" sz="1600" dirty="0"/>
              <a:t>de Centros Comunitários. </a:t>
            </a:r>
            <a:endParaRPr lang="pt-BR" sz="1600" dirty="0" smtClean="0"/>
          </a:p>
          <a:p>
            <a:pPr algn="r"/>
            <a:r>
              <a:rPr lang="pt-BR" sz="1600" dirty="0" err="1" smtClean="0"/>
              <a:t>Arq.Thiago</a:t>
            </a:r>
            <a:r>
              <a:rPr lang="pt-BR" sz="1600" dirty="0" smtClean="0"/>
              <a:t> Brito</a:t>
            </a:r>
          </a:p>
          <a:p>
            <a:pPr algn="r"/>
            <a:r>
              <a:rPr lang="pt-BR" sz="1600" dirty="0"/>
              <a:t>Palestra: Projeto de Escola. </a:t>
            </a:r>
            <a:r>
              <a:rPr lang="pt-BR" sz="1600" dirty="0" smtClean="0"/>
              <a:t>Arq. Carlos </a:t>
            </a:r>
            <a:r>
              <a:rPr lang="pt-BR" sz="1600" dirty="0"/>
              <a:t>Ribeiro </a:t>
            </a:r>
            <a:r>
              <a:rPr lang="pt-BR" sz="1600" dirty="0" smtClean="0"/>
              <a:t>Dantas</a:t>
            </a:r>
          </a:p>
          <a:p>
            <a:pPr algn="r"/>
            <a:endParaRPr lang="pt-BR" sz="1600" dirty="0" smtClean="0"/>
          </a:p>
          <a:p>
            <a:pPr algn="r"/>
            <a:r>
              <a:rPr lang="pt-BR" sz="1600" dirty="0" smtClean="0"/>
              <a:t>Oficina: Tintas </a:t>
            </a:r>
            <a:r>
              <a:rPr lang="pt-BR" sz="1600" dirty="0"/>
              <a:t>Sustentáveis. Prof. Tomás </a:t>
            </a:r>
            <a:r>
              <a:rPr lang="pt-BR" sz="1600" dirty="0" smtClean="0"/>
              <a:t>Barros</a:t>
            </a:r>
          </a:p>
          <a:p>
            <a:pPr algn="r"/>
            <a:r>
              <a:rPr lang="pt-BR" sz="1600" dirty="0" smtClean="0"/>
              <a:t>Oficina: </a:t>
            </a:r>
            <a:r>
              <a:rPr lang="pt-BR" sz="1600" dirty="0" err="1" smtClean="0"/>
              <a:t>Feng</a:t>
            </a:r>
            <a:r>
              <a:rPr lang="pt-BR" sz="1600" dirty="0" smtClean="0"/>
              <a:t> </a:t>
            </a:r>
            <a:r>
              <a:rPr lang="pt-BR" sz="1600" dirty="0" err="1"/>
              <a:t>Shui</a:t>
            </a:r>
            <a:r>
              <a:rPr lang="pt-BR" sz="1600" dirty="0"/>
              <a:t>. </a:t>
            </a:r>
          </a:p>
          <a:p>
            <a:pPr algn="r"/>
            <a:r>
              <a:rPr lang="pt-BR" sz="1600" dirty="0" smtClean="0"/>
              <a:t>Arq. Ágata</a:t>
            </a:r>
            <a:endParaRPr lang="pt-BR" sz="1600" dirty="0"/>
          </a:p>
        </p:txBody>
      </p:sp>
      <p:sp>
        <p:nvSpPr>
          <p:cNvPr id="9" name="Retângulo 8"/>
          <p:cNvSpPr/>
          <p:nvPr/>
        </p:nvSpPr>
        <p:spPr>
          <a:xfrm>
            <a:off x="2" y="141514"/>
            <a:ext cx="9143998" cy="5398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EXTENSÃO| METODOLOGIAS ATIVAS E PRÁTICAS </a:t>
            </a:r>
            <a:r>
              <a:rPr lang="pt-BR" sz="1900" b="1" dirty="0" smtClean="0"/>
              <a:t>INOVADORAS</a:t>
            </a:r>
            <a:endParaRPr lang="pt-BR" sz="1900" b="1" dirty="0"/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147677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amilafurukava\Pictures\2018\II SEMANAU\PALESTRAS\IMG-20180414-WA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602" y="1186546"/>
            <a:ext cx="2880000" cy="15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amilafurukava\Pictures\2018\II SEMANAU\OFICINA FENG SHUI\IMG_20180413_0854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02" y="2743200"/>
            <a:ext cx="2880000" cy="167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amilafurukava\Pictures\2018\II SEMANAU\PALESTRAS\IMG_20180411_1426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401" y="1353130"/>
            <a:ext cx="2880000" cy="13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amilafurukava\Pictures\2018\II SEMANAU\DEBATE _ SEMINARIO DE INTEGRACAO VERTICAL\IMG-20180410-WA00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401" y="2743200"/>
            <a:ext cx="2880000" cy="15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9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622004" y="935386"/>
            <a:ext cx="1965996" cy="1162222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2200" b="1" dirty="0"/>
              <a:t>II </a:t>
            </a:r>
            <a:r>
              <a:rPr lang="pt-BR" sz="2200" b="1" dirty="0" smtClean="0"/>
              <a:t>SEMANAU</a:t>
            </a:r>
          </a:p>
          <a:p>
            <a:pPr algn="ctr"/>
            <a:r>
              <a:rPr lang="pt-BR" sz="2200" dirty="0" smtClean="0"/>
              <a:t>Visitas técnicas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" y="141514"/>
            <a:ext cx="9143998" cy="5398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/>
              <a:t>AÇÕES DE EXTENSÃO| METODOLOGIAS ATIVAS E PRÁTICAS </a:t>
            </a:r>
            <a:r>
              <a:rPr lang="pt-BR" sz="1900" b="1" dirty="0" smtClean="0"/>
              <a:t>INOVADORAS</a:t>
            </a:r>
            <a:endParaRPr lang="pt-BR" sz="1900" b="1" dirty="0"/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147677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amilafurukava\Pictures\2018\II SEMANAU\VISITA TÉCNICA AO CENTRO SÓCIO DE MAE LUIZA\IMG-20180411-WA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2" y="935386"/>
            <a:ext cx="3600000" cy="166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amilafurukava\Pictures\2018\II SEMANAU\VISITA TÉCNICA AO CENTRO SÓCIO DE MAE LUIZA\IMG-20180411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4" y="2710961"/>
            <a:ext cx="3600000" cy="23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camilafurukava\Pictures\2018\II SEMANAU\VISITA TÉCNICA_ESCOLA DE GOVERNO\IMG-20180412-WA0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3200" y="2710961"/>
            <a:ext cx="3600000" cy="23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amilafurukava\Pictures\2018\II SEMANAU\VISITA TÉCNICA_ESCOLA DE GOVERNO\IMG-20180412-WA00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3200" y="935386"/>
            <a:ext cx="3600000" cy="17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camilafurukava\Pictures\2018\II SEMANAU\VISITA TECNICA RESIDENCIA ESTRUTURA METALICA\IMG-20180410-WA00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104" y="2116049"/>
            <a:ext cx="3600000" cy="20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60103" y="3906356"/>
            <a:ext cx="360769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Centro sócio pastoral de Mãe Luiza</a:t>
            </a:r>
          </a:p>
          <a:p>
            <a:r>
              <a:rPr lang="pt-BR" dirty="0" smtClean="0"/>
              <a:t>Arena do Morro</a:t>
            </a:r>
          </a:p>
          <a:p>
            <a:r>
              <a:rPr lang="pt-BR" dirty="0" smtClean="0"/>
              <a:t>Escola de Governo</a:t>
            </a:r>
          </a:p>
          <a:p>
            <a:r>
              <a:rPr lang="pt-BR" dirty="0" smtClean="0"/>
              <a:t>Residência com estrutura metálica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-44898" y="643286"/>
            <a:ext cx="807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Prof. Giovani Pacheco, Suerda Campos, André Alves. Sandra Albino, Arthur Rebouças</a:t>
            </a:r>
          </a:p>
        </p:txBody>
      </p:sp>
    </p:spTree>
    <p:extLst>
      <p:ext uri="{BB962C8B-B14F-4D97-AF65-F5344CB8AC3E}">
        <p14:creationId xmlns:p14="http://schemas.microsoft.com/office/powerpoint/2010/main" val="278724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2018.1 | AÇÕES DE ACOLHIMENTO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37963" y="1211588"/>
            <a:ext cx="4569312" cy="3162770"/>
          </a:xfrm>
          <a:prstGeom prst="rect">
            <a:avLst/>
          </a:prstGeom>
        </p:spPr>
        <p:txBody>
          <a:bodyPr lIns="145143" tIns="72571" rIns="145143" bIns="72571">
            <a:spAutoFit/>
          </a:bodyPr>
          <a:lstStyle/>
          <a:p>
            <a:pPr algn="ctr"/>
            <a:r>
              <a:rPr lang="pt-BR" sz="1400" b="1" dirty="0" smtClean="0"/>
              <a:t>A violência urbana como vetor negativo na construção da identidade de lugar: relato de experiência na cidade do Natal/Brasil</a:t>
            </a:r>
          </a:p>
          <a:p>
            <a:pPr algn="ctr"/>
            <a:r>
              <a:rPr lang="pt-BR" sz="1400" dirty="0" smtClean="0"/>
              <a:t>Alunos do Lentes Urbanas, em Arquitetura: Yara Leite</a:t>
            </a:r>
          </a:p>
          <a:p>
            <a:pPr algn="ctr"/>
            <a:endParaRPr lang="pt-BR" sz="1400" b="1" dirty="0" smtClean="0"/>
          </a:p>
          <a:p>
            <a:pPr algn="ctr"/>
            <a:endParaRPr lang="pt-BR" sz="1400" b="1" dirty="0" smtClean="0"/>
          </a:p>
          <a:p>
            <a:pPr algn="ctr"/>
            <a:r>
              <a:rPr lang="pt-BR" sz="1400" b="1" dirty="0" smtClean="0"/>
              <a:t>Uso do espaço público pelo deficiente visual e a formação </a:t>
            </a:r>
            <a:r>
              <a:rPr lang="pt-BR" sz="1400" b="1" dirty="0" err="1" smtClean="0"/>
              <a:t>identitária</a:t>
            </a:r>
            <a:r>
              <a:rPr lang="pt-BR" sz="1400" b="1" dirty="0" smtClean="0"/>
              <a:t>: uma análise interdisciplinar da praia de Ponta </a:t>
            </a:r>
            <a:r>
              <a:rPr lang="pt-BR" sz="1400" b="1" dirty="0"/>
              <a:t>N</a:t>
            </a:r>
            <a:r>
              <a:rPr lang="pt-BR" sz="1400" b="1" dirty="0" smtClean="0"/>
              <a:t>egra, na cidade do Natal, RN, como vetor de apropriação.</a:t>
            </a:r>
          </a:p>
          <a:p>
            <a:pPr algn="ctr"/>
            <a:r>
              <a:rPr lang="pt-BR" sz="1400" dirty="0"/>
              <a:t>Alunos do Lentes Urbanas, em Arquitetura: Yara Leite</a:t>
            </a:r>
          </a:p>
          <a:p>
            <a:pPr algn="ctr"/>
            <a:endParaRPr lang="pt-BR" sz="1400" b="1" dirty="0" smtClean="0"/>
          </a:p>
          <a:p>
            <a:pPr algn="ctr"/>
            <a:r>
              <a:rPr lang="pt-BR" sz="1400" b="1" dirty="0" smtClean="0"/>
              <a:t>Congresso Internacional no Chile. </a:t>
            </a:r>
            <a:endParaRPr lang="pt-BR" sz="1400" b="1" dirty="0"/>
          </a:p>
          <a:p>
            <a:pPr algn="ctr"/>
            <a:endParaRPr lang="pt-BR" sz="1400" b="1" dirty="0"/>
          </a:p>
        </p:txBody>
      </p:sp>
      <p:sp>
        <p:nvSpPr>
          <p:cNvPr id="7" name="Retângulo 6"/>
          <p:cNvSpPr/>
          <p:nvPr/>
        </p:nvSpPr>
        <p:spPr>
          <a:xfrm>
            <a:off x="2" y="141514"/>
            <a:ext cx="9143998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PESQUISA| METODOLOGIAS ATIVAS E PRÁTICAS INOVADORAS</a:t>
            </a: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camilafurukava\Pictures\20182\LENTES URBANAS\4706927c-9006-4d58-bf73-f53c32f653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16" y="1077740"/>
            <a:ext cx="4218747" cy="31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68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" y="0"/>
            <a:ext cx="9143998" cy="514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pt-BR"/>
          </a:p>
        </p:txBody>
      </p:sp>
      <p:sp>
        <p:nvSpPr>
          <p:cNvPr id="3" name="Triângulo retângulo 2"/>
          <p:cNvSpPr/>
          <p:nvPr/>
        </p:nvSpPr>
        <p:spPr>
          <a:xfrm>
            <a:off x="0" y="0"/>
            <a:ext cx="6493799" cy="51435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710337" y="1765315"/>
            <a:ext cx="4747994" cy="1531554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pPr algn="r"/>
            <a:r>
              <a:rPr lang="pt-BR" sz="3200" b="1" dirty="0">
                <a:latin typeface="Arial Narrow" panose="020B0606020202030204" pitchFamily="34" charset="0"/>
              </a:rPr>
              <a:t>ATIVIDADES ACADÊMICAS</a:t>
            </a:r>
          </a:p>
          <a:p>
            <a:pPr algn="r"/>
            <a:r>
              <a:rPr lang="pt-BR" sz="2900" b="1" dirty="0">
                <a:latin typeface="Arial Narrow" panose="020B0606020202030204" pitchFamily="34" charset="0"/>
              </a:rPr>
              <a:t>ARQUITETURA E URBANISMO</a:t>
            </a:r>
          </a:p>
          <a:p>
            <a:pPr algn="r"/>
            <a:r>
              <a:rPr lang="pt-BR" sz="2900" b="1" dirty="0">
                <a:latin typeface="Arial Narrow" panose="020B0606020202030204" pitchFamily="34" charset="0"/>
              </a:rPr>
              <a:t>ANO 03 | </a:t>
            </a:r>
            <a:r>
              <a:rPr lang="pt-BR" sz="2900" dirty="0">
                <a:latin typeface="Arial Narrow" panose="020B0606020202030204" pitchFamily="34" charset="0"/>
              </a:rPr>
              <a:t>UNI RN </a:t>
            </a:r>
            <a:r>
              <a:rPr lang="pt-BR" sz="2900" b="1" dirty="0">
                <a:latin typeface="Arial Narrow" panose="020B0606020202030204" pitchFamily="34" charset="0"/>
              </a:rPr>
              <a:t>| </a:t>
            </a:r>
            <a:r>
              <a:rPr lang="pt-BR" sz="2900" b="1" dirty="0" smtClean="0">
                <a:latin typeface="Arial Narrow" panose="020B0606020202030204" pitchFamily="34" charset="0"/>
              </a:rPr>
              <a:t>2018.2</a:t>
            </a:r>
            <a:endParaRPr lang="pt-BR" sz="2900" b="1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462" y="111578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"/>
    </mc:Choice>
    <mc:Fallback xmlns="">
      <p:transition spd="slow" advTm="2374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camilafurukava\Pictures\20182\PREPARACAO DAS SALAS PELOS ALUNOS_RECEPCAO 20182\IMG_20180803_13165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3122" y="799162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2018.1 | AÇÕES DE ACOLHIMENTO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2656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camilafurukava\Pictures\20182\PREPARACAO DAS SALAS PELOS ALUNOS_RECEPCAO 20182\IMG_20180801_114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7" y="810885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64506" y="3347633"/>
            <a:ext cx="7258615" cy="438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 smtClean="0"/>
              <a:t>Montagem dos espaços de Arquitetura pelos alunos. </a:t>
            </a:r>
          </a:p>
        </p:txBody>
      </p:sp>
      <p:pic>
        <p:nvPicPr>
          <p:cNvPr id="9220" name="Picture 4" descr="C:\Users\camilafurukava\Pictures\20182\AULAS INAUGURAIS_2018.2\IMG_20180806_0913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3112" y="3193144"/>
            <a:ext cx="3910887" cy="19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5199" y="4697632"/>
            <a:ext cx="9108801" cy="438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dirty="0" smtClean="0"/>
              <a:t>Alunos dividindo experiências com outros alunos: pesquisa, estágios e concursos</a:t>
            </a:r>
          </a:p>
        </p:txBody>
      </p:sp>
    </p:spTree>
    <p:extLst>
      <p:ext uri="{BB962C8B-B14F-4D97-AF65-F5344CB8AC3E}">
        <p14:creationId xmlns:p14="http://schemas.microsoft.com/office/powerpoint/2010/main" val="2016412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camilafurukava\Pictures\20182\AULAS INAUGURAIS_2018.2\IMG_20180807_0927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9942" y="810885"/>
            <a:ext cx="3600000" cy="16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2018.1 | AÇÕES DE ACOLHIMENTO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2656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14955" y="4697632"/>
            <a:ext cx="9029045" cy="438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1900" b="1" dirty="0" smtClean="0"/>
              <a:t>SEMANA INAUGURAL: </a:t>
            </a:r>
            <a:r>
              <a:rPr lang="pt-BR" sz="1900" dirty="0" smtClean="0"/>
              <a:t>ABERTURA ARQ. JOÃO MAURÍCIO DE MIRANDA</a:t>
            </a:r>
          </a:p>
        </p:txBody>
      </p:sp>
      <p:pic>
        <p:nvPicPr>
          <p:cNvPr id="11" name="Picture 2" descr="C:\Users\camilafurukava\Pictures\20182\AULAS INAUGURAIS_2018.2\IMG_20180807_1158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955" y="810885"/>
            <a:ext cx="4274987" cy="26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114955" y="2381912"/>
            <a:ext cx="7874987" cy="2224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b="1" dirty="0" smtClean="0"/>
              <a:t>SEMANA INAUGURAL: </a:t>
            </a:r>
            <a:r>
              <a:rPr lang="pt-BR" sz="1900" dirty="0" smtClean="0"/>
              <a:t>Habitação e interesse social em Ponta Negra</a:t>
            </a:r>
          </a:p>
          <a:p>
            <a:r>
              <a:rPr lang="pt-BR" sz="1900" dirty="0" smtClean="0"/>
              <a:t>Ação de Integração Vertical</a:t>
            </a:r>
          </a:p>
          <a:p>
            <a:r>
              <a:rPr lang="pt-BR" sz="1900" dirty="0" smtClean="0"/>
              <a:t>Arq. Rosa Pinheiro e Moradora Maria das Neves</a:t>
            </a:r>
          </a:p>
          <a:p>
            <a:endParaRPr lang="pt-BR" sz="1000" dirty="0" smtClean="0"/>
          </a:p>
          <a:p>
            <a:r>
              <a:rPr lang="pt-BR" sz="1700" dirty="0" smtClean="0"/>
              <a:t>Prof. </a:t>
            </a:r>
            <a:r>
              <a:rPr lang="pt-BR" sz="1700" dirty="0" err="1" smtClean="0"/>
              <a:t>Misslene</a:t>
            </a:r>
            <a:r>
              <a:rPr lang="pt-BR" sz="1700" dirty="0" smtClean="0"/>
              <a:t> Pereira</a:t>
            </a:r>
          </a:p>
          <a:p>
            <a:r>
              <a:rPr lang="pt-BR" sz="1700" dirty="0" smtClean="0"/>
              <a:t>Prof. André Alves</a:t>
            </a:r>
          </a:p>
          <a:p>
            <a:r>
              <a:rPr lang="pt-BR" sz="1700" dirty="0" smtClean="0"/>
              <a:t>Prof. Haroldo Maranhão</a:t>
            </a:r>
          </a:p>
          <a:p>
            <a:r>
              <a:rPr lang="pt-BR" sz="1700" dirty="0" smtClean="0"/>
              <a:t>Prof. Camila Furukava</a:t>
            </a:r>
          </a:p>
        </p:txBody>
      </p:sp>
      <p:pic>
        <p:nvPicPr>
          <p:cNvPr id="10244" name="Picture 4" descr="C:\Users\camilafurukava\Pictures\20182\AULAS INAUGURAIS_2018.2\IMG_20180806_1023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4237" y="2790372"/>
            <a:ext cx="3600000" cy="19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07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camilafurukava\Pictures\20182\AULA DE CAMPO_PONTA NEGRA_4 E 6 PERIODO\IMG-20180818-WA0036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4237" y="739442"/>
            <a:ext cx="3600000" cy="19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39872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 smtClean="0"/>
              <a:t>AÇÕES </a:t>
            </a:r>
            <a:r>
              <a:rPr lang="pt-BR" sz="1900" b="1" dirty="0"/>
              <a:t>DE </a:t>
            </a:r>
            <a:r>
              <a:rPr lang="pt-BR" sz="1900" b="1" dirty="0" smtClean="0"/>
              <a:t>ACOLHIMENTO E PRÁTICAS DE ENSINO DIFERENCIADAS</a:t>
            </a:r>
            <a:endParaRPr lang="pt-BR" sz="19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2656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19294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5199" y="4697632"/>
            <a:ext cx="9108801" cy="438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1900" b="1" dirty="0" smtClean="0"/>
              <a:t>SEMANA INAUGURAL: </a:t>
            </a:r>
            <a:r>
              <a:rPr lang="pt-BR" sz="1900" dirty="0" smtClean="0"/>
              <a:t>VISITA AO BAIRRO DE INTERVENÇÃO INTEGRADA </a:t>
            </a:r>
            <a:r>
              <a:rPr lang="pt-BR" sz="1700" dirty="0" smtClean="0"/>
              <a:t>| 4° E 6° PERÍODO</a:t>
            </a:r>
          </a:p>
        </p:txBody>
      </p:sp>
      <p:pic>
        <p:nvPicPr>
          <p:cNvPr id="11266" name="Picture 2" descr="C:\Users\camilafurukava\Pictures\20182\AULA DE CAMPO_PONTA NEGRA_4 E 6 PERIODO\IMG_20180818_1027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99" y="2617219"/>
            <a:ext cx="3600000" cy="204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camilafurukava\Pictures\20182\AULA DE CAMPO_PONTA NEGRA_4 E 6 PERIODO\IMG_20180818_082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7" y="739442"/>
            <a:ext cx="3600000" cy="17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camilafurukava\Pictures\20182\AULA DE CAMPO_PONTA NEGRA_4 E 6 PERIODO\IMG-20180818-WA00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4237" y="2711104"/>
            <a:ext cx="3600000" cy="19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camilafurukava\Pictures\20182\AULA DE CAMPO_PONTA NEGRA_4 E 6 PERIODO\IMG-20180818-WA0052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779" y="1211154"/>
            <a:ext cx="2112612" cy="281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48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camilafurukava\Pictures\2018\WhatsApp Images\DCIM\100APPLE\PKBR6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7629" y="810885"/>
            <a:ext cx="4341864" cy="34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924" y="4442943"/>
            <a:ext cx="9057568" cy="700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b="1" dirty="0" smtClean="0"/>
              <a:t>SIMULAÇÃO DE AUDIÊNCIA PÚBLICA | </a:t>
            </a:r>
            <a:r>
              <a:rPr lang="pt-BR" dirty="0" smtClean="0"/>
              <a:t>INTEGRAÇÃO VERTICAL</a:t>
            </a:r>
          </a:p>
          <a:p>
            <a:r>
              <a:rPr lang="pt-BR" dirty="0" smtClean="0"/>
              <a:t>Definição dos terrenos de intervenção comuns entre o 4º e o 6º período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110570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</a:t>
            </a:r>
            <a:r>
              <a:rPr lang="pt-BR" sz="1900" b="1" dirty="0" smtClean="0">
                <a:solidFill>
                  <a:schemeClr val="bg1"/>
                </a:solidFill>
              </a:rPr>
              <a:t>2018.2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camilafurukava\Pictures\2018\WhatsApp Images\DCIM\100APPLE\MIDQ9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4" y="810885"/>
            <a:ext cx="4647125" cy="34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259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ARQUITETURA E URBANISMO | </a:t>
            </a:r>
            <a:r>
              <a:rPr lang="pt-BR" sz="1900" b="1" dirty="0" smtClean="0">
                <a:solidFill>
                  <a:schemeClr val="bg1"/>
                </a:solidFill>
              </a:rPr>
              <a:t>2018.2 </a:t>
            </a:r>
            <a:r>
              <a:rPr lang="pt-BR" sz="1900" b="1" dirty="0">
                <a:solidFill>
                  <a:schemeClr val="bg1"/>
                </a:solidFill>
              </a:rPr>
              <a:t>| O QUE ACONTECEU NO ENSINO?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UNIRN\20182\PALESTRA_TECNOLOGIA DA CONSTRUCAO\IMG-20180829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1712" y="1184957"/>
            <a:ext cx="4217024" cy="26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4871711" y="3694068"/>
            <a:ext cx="4217026" cy="7928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400" dirty="0" smtClean="0"/>
              <a:t>TECNOLOGIA DA CONSTRUÇÃO| PROF. MARIANA FREITAS</a:t>
            </a:r>
          </a:p>
          <a:p>
            <a:r>
              <a:rPr lang="pt-BR" sz="1400" dirty="0" smtClean="0"/>
              <a:t>PALESTRANTE: VANIO ROBERTO BARROS FREITAS</a:t>
            </a:r>
            <a:endParaRPr lang="pt-BR" sz="1400" dirty="0"/>
          </a:p>
        </p:txBody>
      </p:sp>
      <p:pic>
        <p:nvPicPr>
          <p:cNvPr id="12290" name="Picture 2" descr="C:\Users\camilafurukava\Pictures\20182\VISITAS\VISITA TECNICA_TECNOLOGIA DA CONSTRUCAO\imag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7" y="775716"/>
            <a:ext cx="4377608" cy="21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amilafurukava\Pictures\2018\WhatsApp Images\DCIM\102APPLE\CRWY26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7" y="2949011"/>
            <a:ext cx="4279567" cy="19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4507" y="2317274"/>
            <a:ext cx="4539745" cy="577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400" dirty="0" smtClean="0"/>
              <a:t>TECNOLOGIA DA CONSTRUÇÃO| PROF. MARIANA FREITAS</a:t>
            </a:r>
          </a:p>
          <a:p>
            <a:r>
              <a:rPr lang="pt-BR" sz="1400" dirty="0" smtClean="0"/>
              <a:t>PALESTRANTE:BRASILIT – GIOVANNI SOARES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4508" y="4486958"/>
            <a:ext cx="4539745" cy="5774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400" dirty="0" smtClean="0"/>
              <a:t>ESPAÇO E FORMA| PROF. HAROLDO MARANHÃO</a:t>
            </a:r>
          </a:p>
          <a:p>
            <a:r>
              <a:rPr lang="pt-BR" sz="1400" dirty="0" smtClean="0"/>
              <a:t>PALESTRANTE: ISAÍAS SILVÉRIO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726015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5189" y="3245947"/>
            <a:ext cx="3236417" cy="2085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 smtClean="0"/>
              <a:t>VISITA TÉCNICA: </a:t>
            </a:r>
            <a:r>
              <a:rPr lang="pt-BR" dirty="0" err="1" smtClean="0"/>
              <a:t>Nordestão</a:t>
            </a:r>
            <a:r>
              <a:rPr lang="pt-BR" dirty="0" smtClean="0"/>
              <a:t> da Roberto Freire</a:t>
            </a:r>
          </a:p>
          <a:p>
            <a:r>
              <a:rPr lang="pt-BR" dirty="0" smtClean="0"/>
              <a:t>Prof. Mariana Freitas e Prof. Sandra Albino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110570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</a:t>
            </a:r>
            <a:r>
              <a:rPr lang="pt-BR" sz="1900" b="1" dirty="0" smtClean="0">
                <a:solidFill>
                  <a:schemeClr val="bg1"/>
                </a:solidFill>
              </a:rPr>
              <a:t>2018.2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C:\Users\camilafurukava\Pictures\20182\VISITAS\NORDESTAO DA ROBERTO FREIRE\ima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6" y="810884"/>
            <a:ext cx="3240000" cy="24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camilafurukava\Pictures\20182\VISITAS\SANDRA\VISITA AO IPH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7316" y="810885"/>
            <a:ext cx="295960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367316" y="2917639"/>
            <a:ext cx="2959605" cy="2362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 smtClean="0"/>
              <a:t>VISITA TÉCNICA: IPHAN e Ribeira</a:t>
            </a:r>
          </a:p>
          <a:p>
            <a:r>
              <a:rPr lang="pt-BR" dirty="0" smtClean="0"/>
              <a:t>Prof. Sandra Albino e Prof. Camila Furukava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4340" name="Picture 4" descr="C:\Users\camilafurukava\Pictures\20182\VISITAS\SANDRA\vISITA A OBRA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9492" y="784706"/>
            <a:ext cx="2700000" cy="324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539746" y="4096976"/>
            <a:ext cx="4560686" cy="977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 smtClean="0"/>
              <a:t>VISITA TÉCNICA: Laboratório de Anatomia e Análises Clínicas</a:t>
            </a:r>
          </a:p>
          <a:p>
            <a:r>
              <a:rPr lang="pt-BR" dirty="0" smtClean="0"/>
              <a:t>Prof. Sandra Albino e Prof. Mariana Freitas</a:t>
            </a:r>
            <a:endParaRPr lang="pt-BR" dirty="0"/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camilafurukava\Pictures\2018\WhatsApp Images\DCIM\100APPLE\SQCL978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914" y="4142496"/>
            <a:ext cx="1742076" cy="9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48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milafurukava\Pictures\20182\SEMANA DE PEDAGOGICA_NOVOS ESPACOS DE ARQUITETURA_CAPACITACAO UNIRN 20182\IMG-20180731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300" y="2409894"/>
            <a:ext cx="5489526" cy="26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633847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3" y="53030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C:\Users\camilafurukava\Pictures\20182\SEMANA DE PEDAGOGICA_NOVOS ESPACOS DE ARQUITETURA_CAPACITACAO UNIRN 20182\IMG_20180725_08510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06" y="628277"/>
            <a:ext cx="4828319" cy="2421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/>
          <p:cNvSpPr txBox="1"/>
          <p:nvPr/>
        </p:nvSpPr>
        <p:spPr>
          <a:xfrm>
            <a:off x="102907" y="4022528"/>
            <a:ext cx="8530409" cy="43894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b="1" dirty="0"/>
              <a:t>SEMANAS PEDAGÓGICAS </a:t>
            </a:r>
          </a:p>
        </p:txBody>
      </p:sp>
    </p:spTree>
    <p:extLst>
      <p:ext uri="{BB962C8B-B14F-4D97-AF65-F5344CB8AC3E}">
        <p14:creationId xmlns:p14="http://schemas.microsoft.com/office/powerpoint/2010/main" val="105926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camilafurukava\Pictures\2018\WhatsApp Images\DCIM\101APPLE\MRKQ97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6797" y="2463410"/>
            <a:ext cx="3112408" cy="1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0" y="110570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</a:t>
            </a:r>
            <a:r>
              <a:rPr lang="pt-BR" sz="1900" b="1" dirty="0" smtClean="0">
                <a:solidFill>
                  <a:schemeClr val="bg1"/>
                </a:solidFill>
              </a:rPr>
              <a:t>2018.2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Users\camilafurukava\Pictures\2018\WhatsApp Images\DCIM\101APPLE\IKMK81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708" y="760782"/>
            <a:ext cx="3418109" cy="16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2475035" y="4403212"/>
            <a:ext cx="6364170" cy="700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lvl="1" algn="r"/>
            <a:r>
              <a:rPr lang="pt-BR" b="1" dirty="0" smtClean="0"/>
              <a:t>PRODUTOS DIFERENCIADOS:</a:t>
            </a:r>
          </a:p>
          <a:p>
            <a:pPr lvl="1" algn="r"/>
            <a:r>
              <a:rPr lang="pt-BR" b="1" dirty="0" smtClean="0"/>
              <a:t>AVALIAÇÃO CONTINUADA </a:t>
            </a:r>
            <a:endParaRPr lang="pt-BR" b="1" dirty="0"/>
          </a:p>
        </p:txBody>
      </p:sp>
      <p:pic>
        <p:nvPicPr>
          <p:cNvPr id="18438" name="Picture 6" descr="C:\Users\camilafurukava\Pictures\2018\WhatsApp Images\DCIM\101APPLE\VWQI81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032" y="2451687"/>
            <a:ext cx="2608767" cy="18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camilafurukava\Pictures\2018\WhatsApp Images\DCIM\102APPLE\DQMH23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784333" y="858556"/>
            <a:ext cx="2054872" cy="155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070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camilafurukava\Pictures\2018\WhatsApp Images\DCIM\102APPLE\UBXW17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682" y="2451687"/>
            <a:ext cx="2609054" cy="1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C:\Users\camilafurukava\Pictures\20182\IMG-22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/>
          <a:stretch/>
        </p:blipFill>
        <p:spPr bwMode="auto">
          <a:xfrm rot="5400000">
            <a:off x="3528972" y="830800"/>
            <a:ext cx="1652510" cy="15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:\Users\camilafurukava\Pictures\20182\IMG-223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r="6094"/>
          <a:stretch/>
        </p:blipFill>
        <p:spPr bwMode="auto">
          <a:xfrm rot="5400000">
            <a:off x="5129396" y="789747"/>
            <a:ext cx="1664233" cy="16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7093" y="2157047"/>
            <a:ext cx="16611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smtClean="0"/>
              <a:t>Prof. Werner Farkatt</a:t>
            </a:r>
            <a:endParaRPr lang="pt-BR" sz="1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598987" y="2105517"/>
            <a:ext cx="15009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smtClean="0"/>
              <a:t>Prof. Adriana Silva</a:t>
            </a:r>
            <a:endParaRPr lang="pt-BR" sz="14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5158358" y="2105517"/>
            <a:ext cx="15113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smtClean="0"/>
              <a:t>Prof. Yuri </a:t>
            </a:r>
            <a:r>
              <a:rPr lang="pt-BR" sz="1400" dirty="0" err="1" smtClean="0"/>
              <a:t>Simonini</a:t>
            </a:r>
            <a:endParaRPr lang="pt-BR" sz="14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5712119" y="4004850"/>
            <a:ext cx="18017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smtClean="0"/>
              <a:t>Prof. </a:t>
            </a:r>
            <a:r>
              <a:rPr lang="pt-BR" sz="1400" dirty="0" err="1" smtClean="0"/>
              <a:t>MissLene</a:t>
            </a:r>
            <a:r>
              <a:rPr lang="pt-BR" sz="1400" dirty="0" smtClean="0"/>
              <a:t> Pereira</a:t>
            </a:r>
            <a:endParaRPr lang="pt-BR" sz="14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077032" y="4013432"/>
            <a:ext cx="14289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smtClean="0"/>
              <a:t>Prof. André Alves</a:t>
            </a:r>
            <a:endParaRPr lang="pt-BR" sz="14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354693" y="4007278"/>
            <a:ext cx="19394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400" dirty="0" smtClean="0"/>
              <a:t>Prof. Haroldo Maranhão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56820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camilafurukava\Pictures\2018\WhatsApp Images\DCIM\101APPLE\CASK18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4786" y="776937"/>
            <a:ext cx="5218186" cy="24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784786" y="3149337"/>
            <a:ext cx="5218186" cy="12545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b="1" dirty="0" smtClean="0"/>
              <a:t>DESENHO ARTÍSTICO </a:t>
            </a:r>
            <a:r>
              <a:rPr lang="pt-BR" dirty="0" smtClean="0"/>
              <a:t>– URBAN SKETCHERS</a:t>
            </a:r>
          </a:p>
          <a:p>
            <a:pPr algn="r"/>
            <a:r>
              <a:rPr lang="pt-BR" dirty="0" smtClean="0"/>
              <a:t>PROF. ANDRÉ ALVES – CAPELA DO CAMPUS DA UFRN</a:t>
            </a:r>
          </a:p>
          <a:p>
            <a:pPr algn="r"/>
            <a:r>
              <a:rPr lang="pt-BR" dirty="0" smtClean="0"/>
              <a:t>Contato com outros profissionais e técnicas de representação | </a:t>
            </a:r>
            <a:r>
              <a:rPr lang="pt-BR" b="1" dirty="0" smtClean="0"/>
              <a:t>prática</a:t>
            </a:r>
            <a:endParaRPr lang="pt-BR" b="1" dirty="0"/>
          </a:p>
        </p:txBody>
      </p:sp>
      <p:sp>
        <p:nvSpPr>
          <p:cNvPr id="10" name="Retângulo 9"/>
          <p:cNvSpPr/>
          <p:nvPr/>
        </p:nvSpPr>
        <p:spPr>
          <a:xfrm>
            <a:off x="0" y="110570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</a:t>
            </a:r>
            <a:r>
              <a:rPr lang="pt-BR" sz="1900" b="1" dirty="0" smtClean="0">
                <a:solidFill>
                  <a:schemeClr val="bg1"/>
                </a:solidFill>
              </a:rPr>
              <a:t>2018.2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713" y="544031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C:\Users\camilafurukava\Pictures\2018\WhatsApp Images\DCIM\102APPLE\GAQJ1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72" y="787439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34972" y="3510885"/>
            <a:ext cx="3600000" cy="1531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b="1" dirty="0" smtClean="0"/>
              <a:t>PLANEJAMENTO E PROJETO URBANO E REGIONAL</a:t>
            </a:r>
            <a:endParaRPr lang="pt-BR" dirty="0" smtClean="0"/>
          </a:p>
          <a:p>
            <a:pPr algn="r"/>
            <a:r>
              <a:rPr lang="pt-BR" dirty="0" smtClean="0"/>
              <a:t>PROF. MISSLENE PEREIRA</a:t>
            </a:r>
          </a:p>
          <a:p>
            <a:pPr algn="r"/>
            <a:r>
              <a:rPr lang="pt-BR" dirty="0" smtClean="0"/>
              <a:t>Aprendizado por observação e debate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4162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46759" y="4383654"/>
            <a:ext cx="6382727" cy="700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b="1" dirty="0" smtClean="0"/>
              <a:t>CONIC | CONCURSO DE PROJETO</a:t>
            </a:r>
          </a:p>
          <a:p>
            <a:r>
              <a:rPr lang="pt-BR" dirty="0" smtClean="0"/>
              <a:t>PROF. MISSLENE PEREIRA | PROF. SUERDA CAMPOS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110570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</a:t>
            </a:r>
            <a:r>
              <a:rPr lang="pt-BR" sz="1900" b="1" dirty="0" smtClean="0">
                <a:solidFill>
                  <a:schemeClr val="bg1"/>
                </a:solidFill>
              </a:rPr>
              <a:t>2018.2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131" y="623330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amilafurukava\Pictures\2018\WhatsApp Images\DCIM\101APPLE\IMG_19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172" y="724739"/>
            <a:ext cx="3600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camilafurukava\Pictures\2018\WhatsApp Images\DCIM\101APPLE\QKAV39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8001" y="1462448"/>
            <a:ext cx="3512457" cy="27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amilafurukava\Pictures\2018\WhatsApp Images\DCIM\102APPLE\SYCJ15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088" y="2534319"/>
            <a:ext cx="36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18172" y="701502"/>
            <a:ext cx="119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ABERTURA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18172" y="2534319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LEVANTAMENTO ORIENTADO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532044" y="2118698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EQUIPES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8614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61273" y="4165944"/>
            <a:ext cx="6382727" cy="423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dirty="0" smtClean="0"/>
              <a:t>AULAS INTEGRADAS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0" y="110570"/>
            <a:ext cx="9079492" cy="5851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>
                <a:solidFill>
                  <a:schemeClr val="bg1"/>
                </a:solidFill>
              </a:rPr>
              <a:t>AÇÕES DE ENSINO | METODOLOGIAS ATIVAS E PRÁTICAS INOVADORAS| </a:t>
            </a:r>
            <a:r>
              <a:rPr lang="pt-BR" sz="1900" b="1" dirty="0" smtClean="0">
                <a:solidFill>
                  <a:schemeClr val="bg1"/>
                </a:solidFill>
              </a:rPr>
              <a:t>2018.2</a:t>
            </a:r>
            <a:endParaRPr lang="pt-BR" sz="1900" b="1" dirty="0">
              <a:solidFill>
                <a:schemeClr val="bg1"/>
              </a:solidFill>
            </a:endParaRPr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131" y="623330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camilafurukava\Pictures\2018\WhatsApp Images\DCIM\101APPLE\QSRR03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06" y="768281"/>
            <a:ext cx="3600000" cy="145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camilafurukava\Pictures\2018\WhatsApp Images\DCIM\102APPLE\NEXX80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283" y="768280"/>
            <a:ext cx="3600000" cy="16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camilafurukava\Pictures\2018\WhatsApp Images\DCIM\102APPLE\XIIL66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27" y="2264236"/>
            <a:ext cx="3600000" cy="16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camilafurukava\Pictures\2018\WhatsApp Images\DCIM\102APPLE\VVNP05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899" y="2471613"/>
            <a:ext cx="2584546" cy="258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camilafurukava\Pictures\2018\WhatsApp Images\DCIM\102APPLE\VNHK40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4815" y="2471613"/>
            <a:ext cx="3600000" cy="25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293769" y="2077614"/>
            <a:ext cx="144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PREMIAÇÕES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-22343" y="3917562"/>
            <a:ext cx="211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AULAS INTEGRADAS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968021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 descr="C:\Users\camilafurukava\Pictures\2018\WhatsApp Images\DCIM\101APPLE\LOAQ4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253" y="638614"/>
            <a:ext cx="4465402" cy="334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</a:t>
            </a:r>
            <a:r>
              <a:rPr lang="pt-BR" sz="1900" b="1" dirty="0" smtClean="0"/>
              <a:t>2018.2 </a:t>
            </a:r>
            <a:r>
              <a:rPr lang="pt-BR" sz="1900" b="1" dirty="0"/>
              <a:t>| O QUE ACONTECEU </a:t>
            </a:r>
            <a:r>
              <a:rPr lang="pt-BR" sz="1900" b="1" dirty="0" smtClean="0"/>
              <a:t>NA PESQUISA? CONIC</a:t>
            </a:r>
            <a:endParaRPr lang="pt-BR" sz="19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131" y="68138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61273" y="4165944"/>
            <a:ext cx="6382727" cy="977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b="1" dirty="0" smtClean="0"/>
              <a:t>CONIC | MOSTRA DE MAQUETES E DESENHO ARTÍSTICO</a:t>
            </a:r>
          </a:p>
          <a:p>
            <a:r>
              <a:rPr lang="pt-BR" dirty="0" smtClean="0"/>
              <a:t>PROF. HAROLDO MARANHÃO</a:t>
            </a:r>
          </a:p>
          <a:p>
            <a:r>
              <a:rPr lang="pt-BR" dirty="0" smtClean="0"/>
              <a:t>PROF. ANDRÉ ALVES</a:t>
            </a:r>
            <a:endParaRPr lang="pt-BR" dirty="0"/>
          </a:p>
        </p:txBody>
      </p:sp>
      <p:pic>
        <p:nvPicPr>
          <p:cNvPr id="13316" name="Picture 4" descr="C:\Users\camilafurukava\Pictures\2018\WhatsApp Images\DCIM\101APPLE\ONPQ8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00" y="681386"/>
            <a:ext cx="4408373" cy="33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94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amilafurukava\Pictures\2018\WhatsApp Images\DCIM\101APPLE\BDBN15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3996" y="2822405"/>
            <a:ext cx="3600000" cy="19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camilafurukava\Pictures\2018\WhatsApp Images\DCIM\101APPLE\IMG_1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7" y="2807892"/>
            <a:ext cx="4072064" cy="20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900" b="1" dirty="0"/>
              <a:t>ARQUITETURA E URBANISMO | </a:t>
            </a:r>
            <a:r>
              <a:rPr lang="pt-BR" sz="1900" b="1" dirty="0" smtClean="0"/>
              <a:t>2018.2 </a:t>
            </a:r>
            <a:r>
              <a:rPr lang="pt-BR" sz="1900" b="1" dirty="0"/>
              <a:t>| O QUE ACONTECEU </a:t>
            </a:r>
            <a:r>
              <a:rPr lang="pt-BR" sz="1900" b="1" dirty="0" smtClean="0"/>
              <a:t>NA PESQUISA? CONIC</a:t>
            </a:r>
            <a:endParaRPr lang="pt-BR" sz="1900" b="1" dirty="0"/>
          </a:p>
        </p:txBody>
      </p:sp>
      <p:pic>
        <p:nvPicPr>
          <p:cNvPr id="14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131" y="68138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4506" y="4408427"/>
            <a:ext cx="4657903" cy="700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b="1" dirty="0" smtClean="0"/>
              <a:t>CONIC | </a:t>
            </a:r>
            <a:r>
              <a:rPr lang="pt-BR" dirty="0" smtClean="0"/>
              <a:t>APRESENTAÇÃO ORAL E BANNER </a:t>
            </a:r>
          </a:p>
          <a:p>
            <a:r>
              <a:rPr lang="pt-BR" b="1" dirty="0" smtClean="0"/>
              <a:t>INICIAÇÃO CIENTÍFICA</a:t>
            </a:r>
            <a:endParaRPr lang="pt-BR" dirty="0"/>
          </a:p>
        </p:txBody>
      </p:sp>
      <p:pic>
        <p:nvPicPr>
          <p:cNvPr id="8" name="Picture 16" descr="C:\Users\camilafurukava\Pictures\2018\WhatsApp Images\DCIM\101APPLE\WYZR7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7" y="726655"/>
            <a:ext cx="3600000" cy="20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camilafurukava\Pictures\2018\WhatsApp Images\DCIM\101APPLE\IMG_18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9409" y="726655"/>
            <a:ext cx="2943866" cy="20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243997" y="4408426"/>
            <a:ext cx="4900004" cy="7005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b="1" dirty="0" smtClean="0"/>
              <a:t>CONIC | </a:t>
            </a:r>
            <a:r>
              <a:rPr lang="pt-BR" dirty="0" smtClean="0"/>
              <a:t>PALESTRAS, MINICURSOS E CIRCUITO HISTÓRICO DE NATAL</a:t>
            </a:r>
            <a:endParaRPr lang="pt-BR" dirty="0"/>
          </a:p>
        </p:txBody>
      </p:sp>
      <p:pic>
        <p:nvPicPr>
          <p:cNvPr id="19" name="Picture 15" descr="C:\Users\camilafurukava\Pictures\2018\WhatsApp Images\DCIM\101APPLE\RGCV45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330" y="1541044"/>
            <a:ext cx="2301444" cy="17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20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5" name="Picture 17" descr="C:\Users\camilafurukava\Pictures\20182\SEMANA DE PEDAGOGICA_NOVOS ESPACOS DE ARQUITETURA_CAPACITACAO UNIRN 20182\IMG_20180730_215107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17" y="941194"/>
            <a:ext cx="6335825" cy="39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2" y="141514"/>
            <a:ext cx="9143998" cy="5398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 smtClean="0"/>
              <a:t>CONSOLIDAÇÃO DE UMA EQUIPE DE PROFESSORES MESTRES E DOUTORES</a:t>
            </a:r>
            <a:endParaRPr lang="pt-BR" sz="19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773038"/>
              </p:ext>
            </p:extLst>
          </p:nvPr>
        </p:nvGraphicFramePr>
        <p:xfrm>
          <a:off x="6422911" y="870856"/>
          <a:ext cx="2627304" cy="4134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5049"/>
                <a:gridCol w="662255"/>
              </a:tblGrid>
              <a:tr h="3363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ADRIANA SILVA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3363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</a:rPr>
                        <a:t> </a:t>
                      </a:r>
                      <a:r>
                        <a:rPr lang="pt-BR" sz="1000" u="none" strike="noStrike" dirty="0" smtClean="0">
                          <a:effectLst/>
                        </a:rPr>
                        <a:t>ANNA WALESKA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</a:rPr>
                        <a:t>DOUTORA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2980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ANDRÉ ALVES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33632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CAMILA FURUKAVA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DOUTORA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</a:tr>
              <a:tr h="238228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GIOVANI PACHECO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MESTRE 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</a:tr>
              <a:tr h="28027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</a:rPr>
                        <a:t>HAROLDO MARANHÃO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2980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HUDA ANDRADE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 smtClean="0">
                          <a:effectLst/>
                        </a:rPr>
                        <a:t>DOUTORA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2980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</a:rPr>
                        <a:t>LEAIVLAM RODRIGUES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2980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</a:rPr>
                        <a:t>MARIANA FREITAS 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30829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MISSLENE PEREIRA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</a:tr>
              <a:tr h="30829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SANDRA ALBINO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MESTRE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</a:tr>
              <a:tr h="322309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</a:rPr>
                        <a:t>SUERDA CAMPOS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MESTRE 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b"/>
                </a:tc>
              </a:tr>
              <a:tr h="23822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>
                          <a:effectLst/>
                        </a:rPr>
                        <a:t>YURI SIMONINI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DOUTOR</a:t>
                      </a:r>
                      <a:endParaRPr lang="pt-BR" sz="1000" b="0" i="0" u="none" strike="noStrike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  <a:tr h="23822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effectLst/>
                        </a:rPr>
                        <a:t>WERNER FARKATT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DOUTOR</a:t>
                      </a:r>
                      <a:endParaRPr lang="pt-BR" sz="1000" b="0" i="0" u="none" strike="noStrike" dirty="0">
                        <a:effectLst/>
                        <a:latin typeface="Arial Narrow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858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729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camilafurukava\Pictures\20182\GRUPOFOCAL DISCENTES 246PERIODO\IMG-12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92" y="1307779"/>
            <a:ext cx="489671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3" y="53030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milafurukava\Pictures\20182\GRUPOFOCAL DISCENTES 246PERIODO\IMG-1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354" y="1276659"/>
            <a:ext cx="426666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489508" y="4365110"/>
            <a:ext cx="6654491" cy="731335"/>
          </a:xfrm>
          <a:prstGeom prst="rect">
            <a:avLst/>
          </a:prstGeom>
          <a:solidFill>
            <a:schemeClr val="bg1"/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pt-BR" sz="1900" b="1" dirty="0"/>
              <a:t>ACOMPANHAMENTO E REVISÃO DO PPC_GRUPO FOCAL ALUNOS DO 2°, 4° E 6° PERÍODO DO CURSO</a:t>
            </a:r>
          </a:p>
        </p:txBody>
      </p:sp>
    </p:spTree>
    <p:extLst>
      <p:ext uri="{BB962C8B-B14F-4D97-AF65-F5344CB8AC3E}">
        <p14:creationId xmlns:p14="http://schemas.microsoft.com/office/powerpoint/2010/main" val="38299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047" y="4364168"/>
            <a:ext cx="8530409" cy="731335"/>
          </a:xfrm>
          <a:prstGeom prst="rect">
            <a:avLst/>
          </a:prstGeom>
          <a:solidFill>
            <a:schemeClr val="bg1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1900" b="1" dirty="0"/>
              <a:t>ACOMPANHAMENTO E REVISÃO DO PPC_GRUPO FOCAL_DOCENTES_COLEGIADO_NDE</a:t>
            </a:r>
          </a:p>
        </p:txBody>
      </p:sp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3" y="53030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amilafurukava\Pictures\20182\PPCS DOCENTES\IMG-0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417" y="797160"/>
            <a:ext cx="5558285" cy="35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5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48089" y="3963716"/>
            <a:ext cx="6635808" cy="1023723"/>
          </a:xfrm>
          <a:prstGeom prst="rect">
            <a:avLst/>
          </a:prstGeom>
          <a:solidFill>
            <a:schemeClr val="bg1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r"/>
            <a:r>
              <a:rPr lang="pt-BR" sz="1900" b="1" dirty="0"/>
              <a:t>ESTRUTURAÇÃO DOS PROJETOS INTEGRADORES DOCENTES_COLEGIADO_NDE</a:t>
            </a:r>
          </a:p>
          <a:p>
            <a:pPr algn="r"/>
            <a:r>
              <a:rPr lang="pt-BR" sz="1900" b="1" dirty="0"/>
              <a:t>PPC ARQUITETURA E URBANISMO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303" y="530306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24" y="628277"/>
            <a:ext cx="2266287" cy="29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sultado de imagem para taxonomia de bloom piram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03" y="3144876"/>
            <a:ext cx="2140609" cy="135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camilafurukava\Pictures\20182\OFICINA DE ESTRUTURACAO DOS PROJETOS INTEGRADORES\9ae99598-8846-440f-a291-b88b41af13a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1589" y="1151678"/>
            <a:ext cx="6095238" cy="280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10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250055" y="946709"/>
            <a:ext cx="2793956" cy="1623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b="1" dirty="0" smtClean="0"/>
              <a:t>PROFESSORES</a:t>
            </a:r>
          </a:p>
          <a:p>
            <a:pPr algn="ctr"/>
            <a:endParaRPr lang="pt-BR" sz="1000" b="1" dirty="0"/>
          </a:p>
          <a:p>
            <a:pPr algn="ctr"/>
            <a:r>
              <a:rPr lang="pt-BR" sz="1900" b="1" dirty="0"/>
              <a:t>ALUNOS</a:t>
            </a:r>
          </a:p>
          <a:p>
            <a:pPr algn="ctr"/>
            <a:endParaRPr lang="pt-BR" sz="1000" b="1" dirty="0"/>
          </a:p>
          <a:p>
            <a:pPr algn="ctr"/>
            <a:r>
              <a:rPr lang="pt-BR" sz="1900" b="1" dirty="0"/>
              <a:t>COLEGIADO </a:t>
            </a:r>
            <a:r>
              <a:rPr lang="pt-BR" sz="1900" b="1" dirty="0" smtClean="0"/>
              <a:t>SUPERIOR</a:t>
            </a:r>
          </a:p>
          <a:p>
            <a:pPr algn="ctr"/>
            <a:endParaRPr lang="pt-BR" sz="1900" b="1" dirty="0"/>
          </a:p>
        </p:txBody>
      </p:sp>
      <p:sp>
        <p:nvSpPr>
          <p:cNvPr id="2" name="Retângulo 1"/>
          <p:cNvSpPr/>
          <p:nvPr/>
        </p:nvSpPr>
        <p:spPr>
          <a:xfrm>
            <a:off x="64507" y="141514"/>
            <a:ext cx="9079492" cy="585141"/>
          </a:xfrm>
          <a:prstGeom prst="rect">
            <a:avLst/>
          </a:prstGeom>
          <a:solidFill>
            <a:srgbClr val="FFFF00"/>
          </a:solidFill>
        </p:spPr>
        <p:txBody>
          <a:bodyPr wrap="square" lIns="145143" tIns="72571" rIns="145143" bIns="72571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/>
              <a:t>Ações de acompanhamento/controle e avaliação do Projeto Político Pedagógico: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6450" y="1276659"/>
            <a:ext cx="8018218" cy="1023723"/>
          </a:xfrm>
          <a:prstGeom prst="rect">
            <a:avLst/>
          </a:prstGeom>
        </p:spPr>
        <p:txBody>
          <a:bodyPr wrap="square" lIns="145143" tIns="72571" rIns="145143" bIns="72571">
            <a:spAutoFit/>
          </a:bodyPr>
          <a:lstStyle/>
          <a:p>
            <a:pPr algn="ctr"/>
            <a:endParaRPr lang="pt-BR" sz="1900" dirty="0"/>
          </a:p>
          <a:p>
            <a:pPr algn="ctr"/>
            <a:endParaRPr lang="pt-BR" sz="1900" dirty="0"/>
          </a:p>
          <a:p>
            <a:pPr algn="ctr"/>
            <a:endParaRPr lang="pt-BR" sz="1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" y="3853543"/>
            <a:ext cx="2743531" cy="1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unirn.edu.br/2016/public/img/downloads/logo-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232" y="4343745"/>
            <a:ext cx="609524" cy="5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3210" y="2426349"/>
            <a:ext cx="4336547" cy="1900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pt-BR" sz="1900" dirty="0"/>
              <a:t>ACOMPANHAMENTO E APRIMORAMENTO DOS PROCESSOS DE </a:t>
            </a:r>
            <a:r>
              <a:rPr lang="pt-BR" sz="1900" b="1" u="sng" dirty="0"/>
              <a:t>AVALIAÇÃO</a:t>
            </a:r>
          </a:p>
          <a:p>
            <a:pPr algn="ctr"/>
            <a:r>
              <a:rPr lang="pt-BR" sz="1900" dirty="0"/>
              <a:t>DO CURSO E DO ENADE – </a:t>
            </a:r>
            <a:r>
              <a:rPr lang="pt-BR" sz="1900" b="1" u="sng" dirty="0"/>
              <a:t>PROCEDIMENTOS PEDAGÓGICOS E OS RESULTADOS</a:t>
            </a:r>
          </a:p>
        </p:txBody>
      </p:sp>
      <p:pic>
        <p:nvPicPr>
          <p:cNvPr id="9" name="Picture 5" descr="C:\Users\camilafurukava\Pictures\2018\PROCESSO ENADE\CAPACITACAO DE DOCENTES_O QUE FAZER COM O RESULTADO DO SIMULADO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211" y="946709"/>
            <a:ext cx="6095238" cy="143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camilafurukava\Pictures\2018\PROCESSO ENADE\O QUE E O ENADE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4264" y="2425823"/>
            <a:ext cx="4539747" cy="23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7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1960</Words>
  <Application>Microsoft Office PowerPoint</Application>
  <PresentationFormat>Apresentação na tela (16:9)</PresentationFormat>
  <Paragraphs>378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Exemplo</dc:title>
  <dc:creator>PANDORA</dc:creator>
  <cp:lastModifiedBy>CAMILA FURUKAVA</cp:lastModifiedBy>
  <cp:revision>123</cp:revision>
  <dcterms:created xsi:type="dcterms:W3CDTF">2016-10-04T17:53:52Z</dcterms:created>
  <dcterms:modified xsi:type="dcterms:W3CDTF">2019-10-07T15:13:01Z</dcterms:modified>
</cp:coreProperties>
</file>